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60" r:id="rId5"/>
    <p:sldId id="287" r:id="rId6"/>
    <p:sldId id="263" r:id="rId7"/>
    <p:sldId id="266" r:id="rId8"/>
    <p:sldId id="267" r:id="rId9"/>
    <p:sldId id="304" r:id="rId10"/>
    <p:sldId id="269" r:id="rId11"/>
    <p:sldId id="264" r:id="rId12"/>
    <p:sldId id="299" r:id="rId13"/>
    <p:sldId id="277" r:id="rId14"/>
    <p:sldId id="278" r:id="rId15"/>
    <p:sldId id="279" r:id="rId16"/>
    <p:sldId id="300" r:id="rId17"/>
    <p:sldId id="281" r:id="rId18"/>
    <p:sldId id="301" r:id="rId19"/>
    <p:sldId id="305" r:id="rId20"/>
    <p:sldId id="302" r:id="rId21"/>
    <p:sldId id="283" r:id="rId22"/>
    <p:sldId id="284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  <p:sldId id="297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  <a:srgbClr val="000099"/>
    <a:srgbClr val="0038A8"/>
    <a:srgbClr val="0046D2"/>
    <a:srgbClr val="00FF00"/>
    <a:srgbClr val="FFFF66"/>
    <a:srgbClr val="002D86"/>
    <a:srgbClr val="FF6600"/>
    <a:srgbClr val="FF3399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DD42-AABF-4F11-A1B6-9EC26D5520A9}" type="datetimeFigureOut">
              <a:rPr lang="th-TH" smtClean="0"/>
              <a:pPr/>
              <a:t>23/01/60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DBE3-BCE7-409E-92FE-F24D9A35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635" cy="6858000"/>
          </a:xfrm>
          <a:prstGeom prst="rect">
            <a:avLst/>
          </a:prstGeom>
          <a:noFill/>
        </p:spPr>
      </p:pic>
      <p:pic>
        <p:nvPicPr>
          <p:cNvPr id="5" name="Picture 7" descr="d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386388"/>
            <a:ext cx="1979612" cy="1471612"/>
          </a:xfrm>
          <a:prstGeom prst="rect">
            <a:avLst/>
          </a:prstGeom>
          <a:noFill/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921625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>ยาเสพติด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EucrosiaUPC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684213" y="2997200"/>
            <a:ext cx="7921625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EucrosiaUPC"/>
              </a:rPr>
              <a:t>มัธยมศึกษาปีที่ 2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714348" y="4921264"/>
            <a:ext cx="3188732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ครูอนันต์   นุชเทศ</a:t>
            </a:r>
          </a:p>
        </p:txBody>
      </p:sp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714348" y="5429264"/>
            <a:ext cx="4857784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กลุ่มสาระสุขศึกษาและพลศึกษา</a:t>
            </a: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14348" y="5929327"/>
            <a:ext cx="4857784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โรงเรียนเซนต์ฟรังซีสเซเวียร์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82339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แนวทางในการช่วยเหลือฟื้นฟูผู้ติดสารเสพติด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64988"/>
            <a:ext cx="8715436" cy="4524315"/>
          </a:xfrm>
          <a:prstGeom prst="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ระยะนี้ใช้เวลา 1-5 ปี เป็นขั้นตอนในการติดตามดูแลผู้ที่เลิกเสพสาร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เสพติดหลังจากที่ได้รับการบำบัดครบทั้ง 3 ขั้นตอนมาแล้ว   โดยใช้วิธีการดังนี้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071546"/>
            <a:ext cx="8643998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4 ขั้นตอนการติดตามผล 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follow-up/after-care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3353890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 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1. การติดตามผลทางตรง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คือการ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พบปะพูดคุยกับผู้เสพโดยตรง</a:t>
            </a:r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485973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 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2. การติดตามผลทางอ้อม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คือการ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พูดคุยทางโทรศัพท์ จดหมาย หรือผ่าน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บุคคลที่สาม</a:t>
            </a:r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24578" name="Picture 2" descr="http://www.buriramguide.com/_files/news/2011_08_19_233104_ta0f8v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420" y="3079434"/>
            <a:ext cx="3809984" cy="285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mhtml:file://C:\Documents%20and%20Settings\User\Desktop\รูปแบบการบำบัด%20%20ศูนย์บำบัดรักษายาเสพติดสงขลา.mht!http://www.sdtc.go.th/upload/photo/photo_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071810"/>
            <a:ext cx="3500462" cy="287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mhtml:file://C:\Documents%20and%20Settings\User\Desktop\รูปแบบการบำบัด%20%20ศูนย์บำบัดรักษายาเสพติดสงขลา.mht!http://www.sdtc.go.th/upload/photo/photo_1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071810"/>
            <a:ext cx="378621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42852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วิธีการบำบัดและฟื้นฟูผู้ติดสารเสพติด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2844225"/>
            <a:ext cx="23574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แบบแผนปัจจุบัน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844357"/>
            <a:ext cx="235745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แบบแผนโบราณ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831218"/>
            <a:ext cx="392909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การรักษาด้วยคลื่นแม่เหล็กไฟฟ้า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2844225"/>
            <a:ext cx="23574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จิตบำบัด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3844357"/>
            <a:ext cx="2357454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ศาสน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บำบัด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4844489"/>
            <a:ext cx="2357454" cy="58477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อา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ชีว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บำบัด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5916059"/>
            <a:ext cx="2357454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ชุมชนบำบัด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rot="5400000">
            <a:off x="-713618" y="3915795"/>
            <a:ext cx="2713850" cy="794"/>
          </a:xfrm>
          <a:prstGeom prst="line">
            <a:avLst/>
          </a:prstGeom>
          <a:ln w="88900">
            <a:solidFill>
              <a:srgbClr val="FF0000"/>
            </a:solidFill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642910" y="3129977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42910" y="4128521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642910" y="5200091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721" y="1915531"/>
            <a:ext cx="4161717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1. การบำบัดรักษาทางร่างกาย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rot="5400000">
            <a:off x="3964777" y="4450786"/>
            <a:ext cx="3786214" cy="1588"/>
          </a:xfrm>
          <a:prstGeom prst="line">
            <a:avLst/>
          </a:prstGeom>
          <a:ln w="88900">
            <a:solidFill>
              <a:srgbClr val="FF0000"/>
            </a:solidFill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5857884" y="3129183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5857884" y="4127727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5857884" y="5130241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50130" y="1915531"/>
            <a:ext cx="3879588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2. การบำบัดรักษาทางจิตใจ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5857090" y="6200223"/>
            <a:ext cx="50006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</a:t>
            </a:r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05948"/>
            <a:ext cx="4161717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1. การบำบัดรักษาทางร่างกาย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920328"/>
            <a:ext cx="23574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แบบแผนปัจจุบัน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738616"/>
            <a:ext cx="4714908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1) การใช้ยาทดแทน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เพื่อให้ผู้ป่วย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ไม่รู้สึกไม่อยากเสพสารเสพติด   เช่น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- ผู้ที่เสพมอร์ฟีน     หรือเฮโรอีน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แพทย์จะให้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“เมทาโดน”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ทดแทน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- ผู้ที่เสพยาบ้า กัญชา เหล้า บุหรี่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สารระเหย ก็จะให้การบำบัดด้วยยาตามอาการ และรักษาตามโรคแทรกซ้อน 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928802"/>
            <a:ext cx="2357454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ทำได้ 3 วิธี คือ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" name="Picture 2" descr="http://static.guim.co.uk/sys-images/Guardian/Pix/pictures/2010/7/18/1279473366070/Methadone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409574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85720" y="2714620"/>
            <a:ext cx="5286412" cy="35394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2) การใช้ยาต้านฤทธิ์สารเสพติด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ยานี้คือ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“</a:t>
            </a:r>
            <a:r>
              <a:rPr lang="th-TH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นาล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เทรกโซน 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Naltrexone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)”    จะไป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ห้ามฤทธิ์ของสารเสพติด   ทำให้อาการอยาก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เสพค่อยๆ หายไป แต่ก่อนจะใช้ยาตัวนี้ ผู้ป่วย ต้องได้รับการถอนพิษยาด้วยเมทาโดน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ก่อน 14 วัน และใช้ยาตัวนี้ติดต่อกัน 3 เดือน  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28" name="Picture 4" descr="http://www.newmediaexplorer.org/sepp/naltrexone_pi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81" y="3143248"/>
            <a:ext cx="334327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85720" y="2714620"/>
            <a:ext cx="5286412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3) การรักษาให้คงสภาพการติดยา คือ</a:t>
            </a: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การให้สารเสพติดแก่ผู้ป่วยภายใต้การควบคุม</a:t>
            </a: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ของแพทย์ เช่น การให้ติดยาเมทาโดนแทน</a:t>
            </a: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การติดสารเสพติด จนกว่าผู้เสพคิดจะเลิกยาเอง ก็จะเริ่มค่อยๆ ลดยาเมทาโดนลง</a:t>
            </a:r>
          </a:p>
          <a:p>
            <a:pPr algn="ctr"/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05948"/>
            <a:ext cx="4161717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1. การบำบัดรักษาทางร่างกาย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000240"/>
            <a:ext cx="235745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แบบแผนโบราณ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64" y="1134510"/>
            <a:ext cx="8715436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คือการใช้ยาสมุนไพรในการบำบัดรักษา โดยการนำสมุนไพรมาให้ผู้ป่วยรับประทานเพื่อล้างพิษ   ทำให้ผู้ป่วยอาเจียนและถ่าย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นอกจากนี้ยังใช้วิธีการอบไอน้ำด้วยสมุนไพรเพื่อขับถ่ายของเสียออกตาม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รูขุมขนและเกิดความสดชื่นจากไอระเหยของสมุนไพรและไอของน้ำ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pic>
        <p:nvPicPr>
          <p:cNvPr id="21506" name="Picture 2" descr="http://market.mthai.com/pic/jpeg/13318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34" y="4214818"/>
            <a:ext cx="2800350" cy="2095500"/>
          </a:xfrm>
          <a:prstGeom prst="rect">
            <a:avLst/>
          </a:prstGeom>
          <a:noFill/>
        </p:spPr>
      </p:pic>
      <p:pic>
        <p:nvPicPr>
          <p:cNvPr id="21508" name="Picture 4" descr="http://guru.sanook.com/picfront/sub/3695__1312200606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14818"/>
            <a:ext cx="2895600" cy="2076451"/>
          </a:xfrm>
          <a:prstGeom prst="rect">
            <a:avLst/>
          </a:prstGeom>
          <a:noFill/>
        </p:spPr>
      </p:pic>
      <p:pic>
        <p:nvPicPr>
          <p:cNvPr id="21510" name="Picture 6" descr="http://www.nsam2006.com/images/content2772552170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264320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34510"/>
            <a:ext cx="8715436" cy="50167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อุปกรณ์ที่ใช้ ได้แก่ เครื่องกระตุ้นไฟฟ้า</a:t>
            </a:r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สายไฟพร้อมขั้วไฟฟ้าของเครื่องกระตุ้นไฟฟ้า ใช้กระดาษชำระพับทบกันแล้ว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ตัดเป็นชิ้นเล็กๆ ขนาด 1.2 </a:t>
            </a:r>
            <a:r>
              <a:rPr lang="en-US" sz="3200" b="1" dirty="0" smtClean="0">
                <a:solidFill>
                  <a:srgbClr val="0000CC"/>
                </a:solidFill>
                <a:cs typeface="IrisUPC" pitchFamily="34" charset="-34"/>
              </a:rPr>
              <a:t>x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1.2 ซม.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ชุบน้ำให้เปียก  และเทปกาวใช้ติดขั้วไฟ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ฟ้ากับผิวหนัง   เมื่อเปิดเครื่องกระตุ้นไฟ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ฟ้าจะทำให้คลื่นแม่เหล็กไฟฟ้าเข้าไปกระ</a:t>
            </a:r>
          </a:p>
          <a:p>
            <a:r>
              <a:rPr lang="th-TH" sz="3200" b="1" dirty="0" err="1" smtClean="0">
                <a:solidFill>
                  <a:srgbClr val="0000CC"/>
                </a:solidFill>
                <a:cs typeface="IrisUPC" pitchFamily="34" charset="-34"/>
              </a:rPr>
              <a:t>ตุ้นร่าง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กาย  ทำให้ผู้ป่วยงดหรือหยุดสาร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เสพติดได้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05948"/>
            <a:ext cx="4161717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1. การบำบัดรักษาทางร่างกาย</a:t>
            </a:r>
            <a:endParaRPr lang="th-TH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00240"/>
            <a:ext cx="392909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การรักษาด้วยคลื่นแม่เหล็กไฟฟ้า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9458" name="Picture 2" descr="http://www.healthenriched.co.th/images/physio/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607" y="3143248"/>
            <a:ext cx="3806235" cy="312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34510"/>
            <a:ext cx="8715436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วิธีการให้คำปรึกษาที่นำมาใช้ในการฟื้นฟูสภาพจิตใจ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ของผู้ติดสารเสพติดที่นิยมใช้มี 3 วิธี คือ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415597"/>
            <a:ext cx="23574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จิตบำบัด</a:t>
            </a:r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22" y="1425347"/>
            <a:ext cx="3879588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2. การบำบัดรักษาทางจิตใจ</a:t>
            </a:r>
            <a:endParaRPr lang="th-TH" sz="3600" b="1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726327"/>
            <a:ext cx="457203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1) การให้คำปรึกษารายบุคคล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487299"/>
            <a:ext cx="457203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2) การให้คำปรึกษาแบบกลุ่ม 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273117"/>
            <a:ext cx="45720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3) การให้คำปรึกษาครอบครัว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8434" name="Picture 2" descr="mhtml:file://C:\Documents%20and%20Settings\User\Desktop\รูปแบบการบำบัด%20%20ศูนย์บำบัดรักษายาเสพติดสงขลา.mht!http://www.sdtc.go.th/upload/photo/photo_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60" y="3571876"/>
            <a:ext cx="322342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office.bangkok.go.th/healthcenter44/images/stories/kid_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22" y="3500438"/>
            <a:ext cx="335758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www.oknation.net/blog/home/blog_data/316/24316/images/aa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00438"/>
            <a:ext cx="3452842" cy="285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08846"/>
            <a:ext cx="4714908" cy="3539430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/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cs typeface="IrisUPC" pitchFamily="34" charset="-34"/>
              </a:rPr>
              <a:t>  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1) พระพุทธศาสนา </a:t>
            </a:r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ใช้วัดเป็นสถานที่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บำบัดรักษาผู้เสพติด   โดยมีพระสงฆ์ทำ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หน้าที่ช่วยเหลือ  ในการนำหลักธรรมคำ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สอนมาขัดเกลาจิตใจมีกิจวัตรประจำวัน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ที่</a:t>
            </a:r>
            <a:r>
              <a:rPr lang="th-TH" sz="3200" b="1" dirty="0" err="1" smtClean="0">
                <a:solidFill>
                  <a:srgbClr val="002060"/>
                </a:solidFill>
                <a:cs typeface="IrisUPC" pitchFamily="34" charset="-34"/>
              </a:rPr>
              <a:t>ปฎิบัติ</a:t>
            </a:r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ในวัด เช่น สวดมนต์ ฝึกสมาธิ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การรักษาศีล และอาจมีการใช้สมุนไพร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ด้วย</a:t>
            </a:r>
            <a:endParaRPr lang="th-TH" sz="3200" b="1" dirty="0">
              <a:solidFill>
                <a:srgbClr val="002060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71546"/>
            <a:ext cx="8715436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วิธีการบำบัดรักษาทางจิตที่ต้องอาศัยความเลื่อมใส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ศรัทธาในศาสนาที่ตนเองนับถือ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22" y="1222896"/>
            <a:ext cx="3879588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2. การบำบัดรักษาทางจิตใจ</a:t>
            </a:r>
            <a:endParaRPr lang="th-TH" sz="3600" b="1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937276"/>
            <a:ext cx="2357454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rgbClr val="FF0000"/>
                </a:solidFill>
                <a:cs typeface="IrisUPC" pitchFamily="34" charset="-34"/>
              </a:rPr>
              <a:t>ศาสน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บำบัด</a:t>
            </a:r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6086" name="Picture 6" descr="http://i.kapook.com/faiiya/23-3-54/wa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2"/>
            <a:ext cx="3429024" cy="2571744"/>
          </a:xfrm>
          <a:prstGeom prst="rect">
            <a:avLst/>
          </a:prstGeom>
          <a:noFill/>
        </p:spPr>
      </p:pic>
      <p:pic>
        <p:nvPicPr>
          <p:cNvPr id="46088" name="Picture 8" descr="http://t3.gstatic.com/images?q=tbn:ANd9GcR4vlLgxh6Uhc4HzGGQtXtBcnKTfUtvHG_UxCsPBhk1lLuVVBlxxPnCYhb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0" name="Picture 10" descr="http://t0.gstatic.com/images?q=tbn:ANd9GcTOuLVWmTSUe-2UK9x8JYN7DM7pPCLgkugT0ZszM-SbF2Lonq2rxP6CL87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143248"/>
            <a:ext cx="3000396" cy="226774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58" y="3000372"/>
            <a:ext cx="4714908" cy="3539430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2) ศาสนาคริสต์ 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ดำเนินการบำบัด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รักษาและฟื้นฟูผู้เสพติดยาโดยไม่ใช้ยา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ทดแทน แต่เน้นรักษาทางกาย จิต และ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จิตวิญญาณ ใช้ความศรัทธาในพระเจ้า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มีกิจกรรม เช่น อธิษฐานเดี่ยว อธิษฐาน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ร่วมกัน การอ่านพระคัมภีร์ การนมัสการ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ร่วมกัน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8434" name="Picture 2" descr="http://4.bp.blogspot.com/_E9gdrgYShaI/TE7isIb_YgI/AAAAAAAAINQ/6rNkSvAMomk/s1600/1215492843%5B1%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000372"/>
            <a:ext cx="3547704" cy="2571768"/>
          </a:xfrm>
          <a:prstGeom prst="rect">
            <a:avLst/>
          </a:prstGeom>
          <a:noFill/>
        </p:spPr>
      </p:pic>
      <p:pic>
        <p:nvPicPr>
          <p:cNvPr id="18436" name="Picture 4" descr="http://greanpic.com/images/15/8ba30-1436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000372"/>
            <a:ext cx="3571899" cy="3114676"/>
          </a:xfrm>
          <a:prstGeom prst="rect">
            <a:avLst/>
          </a:prstGeom>
          <a:noFill/>
        </p:spPr>
      </p:pic>
      <p:pic>
        <p:nvPicPr>
          <p:cNvPr id="18440" name="Picture 8" descr="http://t1.gstatic.com/images?q=tbn:ANd9GcSQZvzyIKIBIoGDJGS69jdVLw4FLVAJJGWzQzV6h0qjJFnSI6BQMOqqfgM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6658" y="3000372"/>
            <a:ext cx="3620838" cy="31432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7158" y="3000372"/>
            <a:ext cx="4714908" cy="35394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3) ศาสนาอิสลาม  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ใช้หลักศาสนา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ในการรักษาจิตใจ ร่วมกับการใช้ยาทด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แทนทางร่างกาย โดยมีการละหมาด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วันละ 5 เวลา การศึกษา</a:t>
            </a:r>
            <a:r>
              <a:rPr lang="th-TH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คัมภีร์อัลกุร</a:t>
            </a:r>
            <a:endParaRPr lang="th-TH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อาน</a:t>
            </a:r>
          </a:p>
          <a:p>
            <a:endParaRPr lang="th-TH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8442" name="Picture 10" descr="http://www.thaimuslim.com/Hotnews/pics/20100326250_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3143248"/>
            <a:ext cx="3810000" cy="28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3.bp.blogspot.com/_HHy3W3njr-A/TP8LxnEn52I/AAAAAAAABI0/-kkyB0wLMVM/s1600/muslim-children-pra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214686"/>
            <a:ext cx="3138463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ahlulbait.org/images/islam/dars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3000372"/>
            <a:ext cx="3571900" cy="3143272"/>
          </a:xfrm>
          <a:prstGeom prst="rect">
            <a:avLst/>
          </a:prstGeom>
          <a:noFill/>
        </p:spPr>
      </p:pic>
      <p:pic>
        <p:nvPicPr>
          <p:cNvPr id="46092" name="Picture 12" descr="http://www.thaimuslim.com/Hotnews/square/201109259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00682" y="3286124"/>
            <a:ext cx="317184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71546"/>
            <a:ext cx="8715436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ให้ผู้ป่วยใช้เวลาว่างให้เกิดประโยชน์ เห็นคุณค่าของการทำงาน อา</a:t>
            </a:r>
            <a:r>
              <a:rPr lang="th-TH" sz="3200" b="1" dirty="0" err="1" smtClean="0">
                <a:solidFill>
                  <a:srgbClr val="0000CC"/>
                </a:solidFill>
                <a:cs typeface="IrisUPC" pitchFamily="34" charset="-34"/>
              </a:rPr>
              <a:t>ชีว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บำบัด มี 2 รูปแบบ คือ 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22" y="1222896"/>
            <a:ext cx="3879588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2. การบำบัดรักษาทางจิตใจ</a:t>
            </a:r>
            <a:endParaRPr lang="th-TH" sz="3600" b="1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000240"/>
            <a:ext cx="2357454" cy="58477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อา</a:t>
            </a:r>
            <a:r>
              <a:rPr lang="th-TH" sz="3200" b="1" dirty="0" err="1" smtClean="0">
                <a:solidFill>
                  <a:schemeClr val="bg1"/>
                </a:solidFill>
                <a:cs typeface="IrisUPC" pitchFamily="34" charset="-34"/>
              </a:rPr>
              <a:t>ชีว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บำบัด</a:t>
            </a:r>
            <a:endParaRPr lang="th-TH" sz="3200" b="1" dirty="0"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143248"/>
            <a:ext cx="4143404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cs typeface="IrisUPC" pitchFamily="34" charset="-34"/>
              </a:rPr>
              <a:t>  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1) งานบำบัด </a:t>
            </a:r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มีจุดมุ่งหมายเพื่อ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สร้างความรับผิดชอบ     ฝึกความ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อดทน  และสร้างเจตคติที่ดีต่อการ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ทำงาน    โดยมอบหมายงานต่างๆ 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IrisUPC" pitchFamily="34" charset="-34"/>
              </a:rPr>
              <a:t>ให้ทำ เช่น งานบ้าน  งานครัว  งานสาธารณประโยชน์</a:t>
            </a:r>
            <a:endParaRPr lang="th-TH" sz="3200" b="1" dirty="0">
              <a:solidFill>
                <a:srgbClr val="002060"/>
              </a:solidFill>
              <a:cs typeface="IrisUPC" pitchFamily="34" charset="-34"/>
            </a:endParaRPr>
          </a:p>
        </p:txBody>
      </p:sp>
      <p:pic>
        <p:nvPicPr>
          <p:cNvPr id="16386" name="Picture 2" descr="http://www.aspacngo.org/thai/images/book00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4000529" cy="3200401"/>
          </a:xfrm>
          <a:prstGeom prst="rect">
            <a:avLst/>
          </a:prstGeom>
          <a:noFill/>
        </p:spPr>
      </p:pic>
      <p:pic>
        <p:nvPicPr>
          <p:cNvPr id="16388" name="Picture 4" descr="http://210.246.159.136/lampang/images/stories/news/January54/6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4143404" cy="323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www.khaosamsib.go.th/images/pulldown_1324529332/DSC03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71810"/>
            <a:ext cx="4143404" cy="3357586"/>
          </a:xfrm>
          <a:prstGeom prst="rect">
            <a:avLst/>
          </a:prstGeom>
          <a:noFill/>
        </p:spPr>
      </p:pic>
      <p:pic>
        <p:nvPicPr>
          <p:cNvPr id="16394" name="Picture 10" descr="http://210.246.159.139/m2/probation/images/stories/news/1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00372"/>
            <a:ext cx="4143404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3143248"/>
            <a:ext cx="4143404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2) การฝึกอาชีพ  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เพื่อให้ผู้รับ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การบำบัดมีทักษะในการประกอบ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อาชีพหลังเสร็จสิ้นการบำบัด เช่น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การทำอาหารการทำขนม งานตัด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เย็บผ้า ช่างไม้ ช่างโลหะ ช่างเหล็ก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ช่างเฟอร์นิเจอร์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6396" name="Picture 12" descr="http://115.31.139.56/~dsd54/images/stories/10/104/pupass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00372"/>
            <a:ext cx="4129089" cy="34290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979" y="142852"/>
            <a:ext cx="5266185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รูปแบบการบำบัดรักษาผู้ติดสารเสพติด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134510"/>
            <a:ext cx="8715436" cy="5509200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71546"/>
            <a:ext cx="8715436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                     </a:t>
            </a: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                  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เน้นการแก้ปัญหาทางจิตใจ โดยมีหลัก 3 ประการ คือ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22" y="1222896"/>
            <a:ext cx="3879588" cy="646331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2. การบำบัดรักษาทางจิตใจ</a:t>
            </a:r>
            <a:endParaRPr lang="th-TH" sz="3600" b="1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008846"/>
            <a:ext cx="4071966" cy="3046988"/>
          </a:xfrm>
          <a:prstGeom prst="rect">
            <a:avLst/>
          </a:prstGeom>
          <a:solidFill>
            <a:srgbClr val="99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1) การเลียนแบบพฤติกรรมที่ดี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เมื่อผู้บำบัดเห็นผู้อื่นที่เคยติดสาร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เสพติด  ที่สามารถเลิกได้ ก็จะเป็น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แรงบันดาลใจ  ให้มีความเข้มแข็ง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รู้จักปรับปรุงแก้ไขตนเอง และเลิก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เสพได้</a:t>
            </a:r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2357454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ชุมชนบำบัด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5362" name="Picture 2" descr="http://www.cc.nongmakfai.com/page/images_subject/20115164392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666" y="3143248"/>
            <a:ext cx="3162300" cy="26003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3000372"/>
            <a:ext cx="4143404" cy="3046988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2) การอยู่ร่วมกันเหมือนครอบ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ครัวเดียวกันจะสร้างความรัก ความ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ผูกพันความห่วงใยให้เกิดขึ้น นำไป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สู่การรักตนเองและรักผู้อื่น</a:t>
            </a: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6082" name="Picture 2" descr="http://www.correct.go.th/aopkant/images/p053_1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640" y="3000372"/>
            <a:ext cx="4038994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TextBox 17"/>
          <p:cNvSpPr txBox="1"/>
          <p:nvPr/>
        </p:nvSpPr>
        <p:spPr>
          <a:xfrm>
            <a:off x="357158" y="3000372"/>
            <a:ext cx="4143404" cy="304698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3) การใช้อิทธิพลกลุ่ม เพื่อเป็น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แรงเสริมในการเปลี่ยนแปลงพฤติ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กรรมให้เป็นไปในทางที่เหมาะสม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โดยกลุ่มเพื่อนจะเป็นผู้สร้างความ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เปลี่ยนแปลงนั้น</a:t>
            </a: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6084" name="Picture 4" descr="http://www.ccd.rtaf.mi.th/ccd/Pictures/Article/wing4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071810"/>
            <a:ext cx="405458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6086" name="Picture 6" descr="http://www.otat.org/images/1141405535/PsychoO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928934"/>
            <a:ext cx="4095777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1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42852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วิธีการบำบัดและฟื้นฟูผู้ติดสารเสพติด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214422"/>
            <a:ext cx="4431021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143116"/>
            <a:ext cx="84296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การฟื้นฟูผู้ติดสารเสพติดแบบเข้มข้นทางสายใหม่ (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FAST Model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2915663"/>
            <a:ext cx="464347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การฟื้นฟูผู้ติดสารเสพติดแบบจิราสา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3701481"/>
            <a:ext cx="7429552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การฟื้นฟูผู้ติดสารเสพติดแบบโปรแกรมสำนักงานคุมประพฤติ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07981" y="1214422"/>
            <a:ext cx="8893175" cy="53553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สาร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หรือยาที่อาจเป็นผลิตภัณฑ์ธรรมชาติ หรือการสังเคราะห์ </a:t>
            </a:r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ซึ่ง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เมื่อเสพเข้าสู่ร่างกายแล้ว ทำให้เกิดผลต่อร่างกายและจิตใจ </a:t>
            </a:r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ดังนี้</a:t>
            </a: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ยาเสพติด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14480" y="2643182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th-TH" sz="3600" b="1" dirty="0">
                <a:ln w="11430"/>
                <a:solidFill>
                  <a:srgbClr val="FF0000"/>
                </a:solidFill>
                <a:cs typeface="IrisUPC" pitchFamily="34" charset="-34"/>
              </a:rPr>
              <a:t>ต้องเพิ่มขนาดการเสพขึ้นเรื่อยๆ 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2192317" y="3363907"/>
            <a:ext cx="3842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>
                <a:ln w="11430"/>
                <a:solidFill>
                  <a:srgbClr val="FF0000"/>
                </a:solidFill>
                <a:cs typeface="IrisUPC" pitchFamily="34" charset="-34"/>
              </a:rPr>
              <a:t>มีอาการอยากยาเมื่อขาดยา </a:t>
            </a: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193905" y="4025894"/>
            <a:ext cx="59650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>
                <a:ln w="11430"/>
                <a:solidFill>
                  <a:srgbClr val="FF0000"/>
                </a:solidFill>
                <a:cs typeface="IrisUPC" pitchFamily="34" charset="-34"/>
              </a:rPr>
              <a:t>มีความต้องการเสพทั้งร่างกายและจิตใจอย่าง</a:t>
            </a:r>
          </a:p>
          <a:p>
            <a:r>
              <a:rPr lang="th-TH" sz="3600" b="1">
                <a:ln w="11430"/>
                <a:solidFill>
                  <a:srgbClr val="FF0000"/>
                </a:solidFill>
                <a:cs typeface="IrisUPC" pitchFamily="34" charset="-34"/>
              </a:rPr>
              <a:t>รุนแรงและต่อเนื่อง </a:t>
            </a: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2228830" y="5207016"/>
            <a:ext cx="43188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>
                <a:ln w="11430"/>
                <a:solidFill>
                  <a:srgbClr val="FF0000"/>
                </a:solidFill>
                <a:cs typeface="IrisUPC" pitchFamily="34" charset="-34"/>
              </a:rPr>
              <a:t>สุขภาพโดยทั่วไปจะทรุดโทรมลง</a:t>
            </a:r>
          </a:p>
        </p:txBody>
      </p:sp>
      <p:pic>
        <p:nvPicPr>
          <p:cNvPr id="10" name="Picture 43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19"/>
            <a:ext cx="390525" cy="352425"/>
          </a:xfrm>
          <a:prstGeom prst="rect">
            <a:avLst/>
          </a:prstGeom>
          <a:noFill/>
        </p:spPr>
      </p:pic>
      <p:pic>
        <p:nvPicPr>
          <p:cNvPr id="11" name="Picture 44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430582"/>
            <a:ext cx="390525" cy="352425"/>
          </a:xfrm>
          <a:prstGeom prst="rect">
            <a:avLst/>
          </a:prstGeom>
          <a:noFill/>
        </p:spPr>
      </p:pic>
      <p:pic>
        <p:nvPicPr>
          <p:cNvPr id="12" name="Picture 45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080" y="4154482"/>
            <a:ext cx="390525" cy="352425"/>
          </a:xfrm>
          <a:prstGeom prst="rect">
            <a:avLst/>
          </a:prstGeom>
          <a:noFill/>
        </p:spPr>
      </p:pic>
      <p:pic>
        <p:nvPicPr>
          <p:cNvPr id="13" name="Picture 46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353066"/>
            <a:ext cx="390525" cy="3524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42852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วิธีการบำบัดและฟื้นฟูผู้ติดสารเสพติด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4431021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84296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1. การฟื้นฟูผู้ติดสารเสพติดแบบเข้มข้นทางสายใหม่ (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FAST Model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2714620"/>
            <a:ext cx="4000528" cy="35394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cs typeface="IrisUPC" pitchFamily="34" charset="-34"/>
              </a:rPr>
              <a:t>F = Family 	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หมายถึง การให้ครอบครัวเข้ามามีส่วนร่วมในการ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รักษาผู้ติดสารเสพติด    เพื่อปรับ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สมดุลให้ครอบครัว  ได้เกิดความ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เข้าใจและไว้วางใจกันและกัน  จะ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ทำให้ผู้ติดสารเสพติดมีที่เหนี่ยว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ทางจิตใจ</a:t>
            </a:r>
          </a:p>
        </p:txBody>
      </p:sp>
      <p:pic>
        <p:nvPicPr>
          <p:cNvPr id="47108" name="Picture 4" descr="http://www.rta.mi.th/21610u/Picture/wiwat/image351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980" y="2714620"/>
            <a:ext cx="3161599" cy="2214578"/>
          </a:xfrm>
          <a:prstGeom prst="rect">
            <a:avLst/>
          </a:prstGeom>
          <a:noFill/>
        </p:spPr>
      </p:pic>
      <p:pic>
        <p:nvPicPr>
          <p:cNvPr id="47110" name="Picture 6" descr="http://www.rta.mi.th/21610u/Picture/wiwat/image360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00570"/>
            <a:ext cx="3000396" cy="2111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2714620"/>
            <a:ext cx="4000528" cy="390876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cs typeface="IrisUPC" pitchFamily="34" charset="-34"/>
              </a:rPr>
              <a:t>A = Alternative Treatment Activity </a:t>
            </a:r>
            <a:endParaRPr lang="th-TH" b="1" dirty="0" smtClean="0">
              <a:solidFill>
                <a:srgbClr val="0000CC"/>
              </a:solidFill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คือ การใช้กิจกรรมการทางเลือก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ในการรักษาผู้เสพติดแต่ละคน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ตามสภาพในความเป็นจริง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เช่น การเข้าร่วมชมรมที่สนใจ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การเล่นกีฬาที่ชื่นชอบ เป็นต้น</a:t>
            </a: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7112" name="Picture 8" descr="http://www.rta.mi.th/21610u/Picture/wiwat/image373_re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1980" y="2714620"/>
            <a:ext cx="3143272" cy="2201740"/>
          </a:xfrm>
          <a:prstGeom prst="rect">
            <a:avLst/>
          </a:prstGeom>
          <a:noFill/>
        </p:spPr>
      </p:pic>
      <p:pic>
        <p:nvPicPr>
          <p:cNvPr id="47114" name="Picture 10" descr="http://www.rta.mi.th/21610u/Picture/wiwat/image385_resi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2922" y="4500570"/>
            <a:ext cx="3086796" cy="216218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2714620"/>
            <a:ext cx="4286280" cy="403187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cs typeface="IrisUPC" pitchFamily="34" charset="-34"/>
              </a:rPr>
              <a:t>S = Self Help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คือ กระบวนการ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เรียนรู้เพื่อช่วยเหลือตนเอง  โดย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ปรับสภาพทั้งพฤติกรรม   เจตคติ ความรู้สึก และการสร้าง</a:t>
            </a:r>
            <a:r>
              <a:rPr lang="th-TH" sz="3200" b="1" dirty="0" err="1" smtClean="0">
                <a:solidFill>
                  <a:srgbClr val="0000CC"/>
                </a:solidFill>
                <a:cs typeface="IrisUPC" pitchFamily="34" charset="-34"/>
              </a:rPr>
              <a:t>สัมพันธ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-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ภาพ จนสามารถอยู่ได้อย่างปกติ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สุขและปลอดจากสารเสพติด</a:t>
            </a: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7116" name="Picture 12" descr="http://www.rta.mi.th/21610u/Picture/wiwat/image393_resiz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1979" y="2714620"/>
            <a:ext cx="3176169" cy="2214578"/>
          </a:xfrm>
          <a:prstGeom prst="rect">
            <a:avLst/>
          </a:prstGeom>
          <a:noFill/>
        </p:spPr>
      </p:pic>
      <p:pic>
        <p:nvPicPr>
          <p:cNvPr id="47118" name="Picture 14" descr="http://www.rta.mi.th/21610u/Picture/wiwat/image391_resiz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495355"/>
            <a:ext cx="3067057" cy="214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14282" y="2643182"/>
            <a:ext cx="4286280" cy="402617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cs typeface="IrisUPC" pitchFamily="34" charset="-34"/>
              </a:rPr>
              <a:t>T = Therapeutic Community 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การให้ผู้ติดสารเสพติดมาอยู่ร่วมกันแบบครอบครัวใหญ่ เพื่อฝึกการแก้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ปัญหา  โดยใช้วิธีกลุ่มบำบัด   เช่น กลุ่มประชุมเช้า     กลุ่มซักประวัติ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กลุ่มจิตบำบัด กลุ่มออกกำลังกาย</a:t>
            </a: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cs typeface="IrisUPC" pitchFamily="34" charset="-34"/>
            </a:endParaRPr>
          </a:p>
        </p:txBody>
      </p:sp>
      <p:pic>
        <p:nvPicPr>
          <p:cNvPr id="47120" name="Picture 16" descr="http://www.rta.mi.th/21610u/Picture/wiwat/image433_resi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714620"/>
            <a:ext cx="3143272" cy="2201740"/>
          </a:xfrm>
          <a:prstGeom prst="rect">
            <a:avLst/>
          </a:prstGeom>
          <a:noFill/>
        </p:spPr>
      </p:pic>
      <p:pic>
        <p:nvPicPr>
          <p:cNvPr id="47122" name="Picture 18" descr="http://www.rta.mi.th/21610u/Picture/wiwat/image410_resiz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3445" y="4429132"/>
            <a:ext cx="3167711" cy="22336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15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42852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วิธีการบำบัดและฟื้นฟูผู้ติดสารเสพติด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00108"/>
            <a:ext cx="4431021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01217"/>
            <a:ext cx="464347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 การฟื้นฟูผู้ติดสารเสพติดแบบจิราสา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44" y="2285992"/>
            <a:ext cx="8858312" cy="452431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“จิราสา”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แปลว่า การช่วยเหลือกัน การอาสาสมัครอย่างเต็มใจและ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ยั่งยืน	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“จิราสา”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เป็นคำสมาสระหว่างคำว่า จิระ</a:t>
            </a:r>
            <a:r>
              <a:rPr lang="en-US" sz="3200" b="1" dirty="0" smtClean="0">
                <a:solidFill>
                  <a:srgbClr val="0000CC"/>
                </a:solidFill>
                <a:cs typeface="IrisUPC" pitchFamily="34" charset="-34"/>
              </a:rPr>
              <a:t> +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อาสา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     		-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“จิระ”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แปลว่า ยั่งยืน  ถาวร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      		-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“อาสา”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แปลว่า ช่วยเหลือ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	 หลักการของ จิราสา คือ การใช้บุคคล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หลากหลายเป็นแนวร่วมในการต้านสารเสพติด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ซึ่งไม่จำเป็นต้องเป็นบุคคลทางการแพทย์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	หน่วยงานที่ใช้ระบบฟื้นฟูจิราสามาใช้ ได้แก่ สถานฟื้นฟูผู้ติด</a:t>
            </a:r>
            <a:r>
              <a:rPr lang="th-TH" sz="3200" b="1" dirty="0" err="1" smtClean="0">
                <a:solidFill>
                  <a:srgbClr val="0000CC"/>
                </a:solidFill>
                <a:cs typeface="IrisUPC" pitchFamily="34" charset="-34"/>
              </a:rPr>
              <a:t>ยาเสพติด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ในสังกัดกองทัพอากาศ</a:t>
            </a:r>
          </a:p>
        </p:txBody>
      </p:sp>
      <p:pic>
        <p:nvPicPr>
          <p:cNvPr id="13314" name="Picture 2" descr="http://www.miniclip.com/sketch-star/ss2/img/help/guidelin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653" y="3429000"/>
            <a:ext cx="3372065" cy="226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142852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วิธีการบำบัดและฟื้นฟูผู้ติดสารเสพติด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290" name="AutoShape 2" descr="data:image/jpeg;base64,/9j/4AAQSkZJRgABAQAAAQABAAD/2wCEAAkGBhQSEBUUExQUFRQVFBcZFRcVGBUYFBUYFxgVGBYVFxcXHSYeFxkjGhcWHy8gJCcpLCwsGB4xNTAqNSYrLCkBCQoKDgwOGg8PGiwkHyUqLCwpMCwsKSwsLCwsLCksLzAsKiwqLCwsLCwsLSwpLCwsLCwsLCwsLCwsLCwsKSwsLP/AABEIAMIBAwMBIgACEQEDEQH/xAAcAAABBAMBAAAAAAAAAAAAAAAFAgMEBgABBwj/xABNEAABAgMFBAcDCAcFBwUBAAABAhEAAyEEBRIxQQZRYXETIjKBkaHBsdHwBxRCUmJykrIjJDNTc4LhFaKz0vEWNENjZHTCNVSTo/IX/8QAGgEAAgMBAQAAAAAAAAAAAAAAAwQBAgUABv/EADkRAAEEAAQCCAIJBAMBAAAAAAEAAgMRBBIhMUFRBRMiMmFxkaGBsRQjM0JScsHR8DRDkuFisvEV/9oADAMBAAIRAxEAPwAvZ7ShXZUk8iDEkJjhMq+ZyclvzY+2Ctk26tCGr4KUPKogeQrrXY8MaKY5vZPlRWO2l+4H2NBqx/KVJVmADzw/m98QWldmCtpTDZEDbNtXIWHxEA6s48Q8TZd4yldmYg94fwMQrLJkoHMA84jru5B0blEwxgEQrIYLAnjD6LCnd7YkJRDqUR1rkyiyp+qPCHkShuELwwtIiFy0EwsJjYTCwmOUJATCsMKaFYY5Sm8MZhhzDGNVohcmsEbCIewRgRHWptNhELCIUVAZkDmQIjzL2kpd5qKM4Bc1LCiXMWAJ2VS4BSQmNhMQhfsnQrV92XNP/jDyLySckzP/AI1j2iJyO5KMw5qRhjMMNJtZb9nMfcw9pIhJtK/3Su9SB6mJ6t3JdmCdKYSUw100z6iRzX7kw1M6U/uxl9c6g8InqnKMwT6kQ2UxEve1TJEhc44CEDFhAIKgGepUW5tFLn/Kqv6NnQOa1H2ARDo3BXaC7YK+FEHNnEfqyP5vzKjjE/5S7UrsplI5JUfzGOu7BWlUy7bOtZdSkKJOX01+jRAFFc9pbujbRkLwxkXQ15JaNtC2jMMHpVWhCSIdSmMUiJpcmhD8m2zE5LUO9x5wgIhyXKqOccGrkQsm089BHXLOHZwW1yIi22f5QZKPpWhf3ko97xVbnsKZk7Ca0PrAUGByR0AUWMWumD5SrP8AUnHuT/mhX/8AT5H7qcfwe+OaoMKRAcoRxGF0U/KlL0kTDzUkehhB+VYaWc98wf5Y56DCo7KFbqmq/H5VlaWdPfMP+WLhdt4zZspEz9EnGkKAZZZw7PiDxxImOzbOTP1OR/CQ/sgrGiigzNDapECJp/4iByl+9RjYkzNZyu5CB6QsKiNaZBLlJPEP7IrKSxuZrb8NEFoBOp+akfN1azpn9wexMR1y0u5VNLOxKyOeRgdOY5kjxgnJQCgN9UakHLi9YxJOlXOLRGA3XXj+iaOHDRZ1TapsoUUS/wBqYr1VGlzJALHA+dS7cS5iJMsa2WlCEt1mKiHXiAyLuCmprrD0ywkqTiS46NIopPVWAxofF41BK7mfZW+jxjc/JPImIKAtEoKBdilA0LEnEzCHrLbXOHAoEAGiRkSzjCT8CIQsUzDLPVC0FBLEsQlS3AzALEZZvWFTbCtRmOrCFSghNSeslWIEgJ7JyMS6QkbrurjHH+WiwtQdgT+JPsd4TaLwwAFqONXJ9IEpsIdJUuqZoXR8IAxApTR3rmW0GkPWlSejZw4CaOCaERj4uaSJzSx5OvNS2JhIA1Uv+2gckmNi8FEsE+cRbFYVKDgMnefQaxKkzEpprqd/fBcJiJ55KfJQ8hr5aKJmMYOyLUvH4xjtxPshozIbK49FlSOZC9spv6jP4o9pEccVHW9slfqM77o/MI5JA5RoE5htQViRHoj5PEtdVk/gg+KlH1jzymPRmwaGuuyf9ujzDwELsRwRpoyFxkWSq8ntGimJHRxIkWB84aIpV2USRZiosBByZsotKAtfVB8d/dnE65CEFmHxxizX0npZGIiow+oPsTHWql2i5zPlpTRMM9DEq1y2VDCp0TSlPXbOMu1yjvWgF9xIEDbwl4Z0xIoBMUA+gxFon2y9FzrRLmTC6sUsEsA+EpSHbVkjwjNrMPzteEu4S7aKYBQ8oBLdo8RQkQsQgQsGApkLcbEajYjldKEdd2bm/qch/wB0n2mORCOoXCs/NJH8FOrfSV7vODRcUviBdKwS51GhmdOUaAFt41iKJldGrrXtDj9WsOoXvY5O7fYf/wA/B46WMStyGwPBAa3KbsJMyUvQeYhyzImjtKdO56jkwjCXBDivJsvfTlD6SHzDPuGT8tw84SZ0Zh2nun1TBmcW1mCkhKOI7zG3Rv8AM++I8pGTrBLjIV+g+n3oclgADET4EbnApzjQDQNmpbKK1cl4k8IUANwAhhU9h1SXYB+toFDwqI0ZxJzUXypv6TedAoPyi+vJQGt/EpRKcm8j7oRIsaEnEXUanKnlT1iNiCWqaF6ZdrFWtYSC9XI/DSiBv+y+6vCo5IWvoubfmiRlrbp6m2q1qmUJUA2SaBtNIjizD7XiN7e2kJADMApmbMbiD5EfhjYmVfi4rl1kr3b0xH0ZhNlg9Aql7PxlOdL5cR6mNEnhycQwohmI8/sqT9Xco+AjRUH7P9470ndl1fMwenclS4RxKG7XLewzuSfzAxy7DHTdqCPmM7kjyUkekc1gM42TmDotNc1pKY9I7Goa7rIP+mlfkEecnj0psohrBZR/00n/AA0wBdieCINGQ40ZEpVeZPm4EOpTDJWXjSLeglgtL7vikNvZSXNqZJzg2q8WlFObg92vpAFNqw5Q9LtxOvx/pHZVyEW2Y6niAsxNtiWJiCuLEIo2SEK66PvD2iHr6DWmb/FX+dUR9R94e2Ce0lgUhZmGnSTp2HklVD4vAH7FFZug4hYMNiFKpnC6ZukoQqJ9xWfpDMGDE8pQS5CQlRZiSfjKIfQECvF+DZxTOLIVswWgY6XcEz9Vk/wU+SzHMipos12bSgy5UnrJZGBRLMrrE0OgrrDMLqJS2J7QAVy+fpPZINVUDGHJFuxFmIyd3gQq2o6QYEuoFWJhow11MRbbYPnMxSlT1SgkhIQlmZhUl86wSSYsbZS8UQe6grcgk1GJuVB1QWd31h0E5OrMsG3D4EVTZrpJc2dKUSuWgpwqmEv1gpTPrQExZZQYuVJANcmNW4UzEVY4uAOZEe0A1kTsxRagpvIA7+ecbUnNnJ7sOeHMip1iBarYkHq9dkqzBDszvQagiEuVcRvIYULeuWdecFq6aXVaHqy3Bm3tx/VEkqHE76sA55aekNoXi4Cmo1G/dUeEITZxwJ1NWyPqD4QsEZAg64UgtQOTxpFtD95V7Q+4nZKE8CwfNg9XcvkPSFKUCRlzBDDNs+0W14QzOlFPaUkcAD9rTXsmMlF6g035vVhQc4jIN8y4vfVdWn+kHAZvUcWHPLxhaGKXPD+sM9KRmcs30zPofAxDtF51KA7ux7sxCzpMgslGy392kEtFqmCYsFyUqoBqCYISbYWJJoziFTbIJhxLDAdx5nugXfNhUuWEyyUpOYbtAOzndwgcbnHUlMENcNlCtN7GdZrWHcJCMPLGzxUhFlTdapVjtClEdZKABrSYKxWIJKbpEwopp80sqoeUentn0NZLON1nk/4aI8vLNDyMep7pQ1nkjdJl/kTAgq4ncKTGRtoyLJVeZ7xlAhSRQkECBljsqRLrh3VDl9/dG78vQiYUoY/azzGjUiHd5StKgSrGwwgdlVWIP1Sxd8qRbEi9jspw5A3CJ9KAw+tkdO898SJadN4I5OICzrQCoIJok0VxceWkFETcjlSCRyOdQdxUPYBZatXn2n3sfEPAqYYKW0OBy9YFzIYKo1MqPtEWfbqckiUkGqSt+AJo/GkVZZg1tDKJXMLH9quulC7eEJymiE5h2B+bwFoEDB677qlzlSzm8olSXKetiIz3Z+EC7ruqZaF9HKGJeFSgHAJCQVFnNSwy1i4WHZafLloKwykJUMKK0UpziOpyoIXkDj3VYZfvIVbkCxzAZSThmIUCMRVQFPWFKH3QPmrSZaAgKXMUzivbJdWevZplF5tGxPTSQQsomh6KCujauEBi4zqRnuiqIuidJnpRNQBgmKUopVooBlBetMuVYqIiKJGq4dt2VoQ+23HNQB0iShZqElusk0KgXzBzHEQ7d1xLV1ikgJY8Sc2HhHY7juSzmUmcppuJIVimMoIYdYAKcJyqeEV+/L2s6lKTIlpScKgJqXSHIKQoJGYD50O6Fo8RJK/Ixu255IkcGdxABNKt2ScqUpSjLUAoF3KaE7q/Dwq77ySpRSpnIBrm1MoE21E1K2mqUoVwkqUoNwJy5QLtUwpUCCQWNRD0oe8ZXH2SzG9S/airjNv5IWoJUxBAyBCg2WWjt3wRsl4GYo4nA0DA6kEO2pSfKKFZxQb8z3wf2aOOaUnERhJADmoI0HMwxA7KAygl5wXFz7PlaOrvJXTtToko3dcqJJdgMmfPjviQm2FbM5GbkUyd6Bsj5xHk2QOvEFYeqUMleNiMlcMIDd8TLPYpdB0c08OuxyGWTMAOQEONJAugfgUo5mbTMQPMJYtiXZUwqL0AFHdqFt5bviQbxIBKXAoCWNHyGWtIkJlJGUmZw0q77uAPdEK0hILKxJoA2dBUCgoAY4Ek7D0Kksod4/5BQpt517SySxyVV8tIkIti1UBUVZ1BDMTU5biO6IipUrE+JYFKAr0qA43GJNls0snqlRAcsVEM7k1UXzrF3F1d32Kq2MX3j/kFk23qAomavEeqEBVaPUkMS7+MJXaQEFZSouElRbLEQA5Uz6ZcN8R5ljSlYafMSlL4UJJZL8QYiWiQMIKZpUzdRb4ThxYSpyXbES3GEvo2YiwfdN9YGjVw9QjKbUU5As1K5vU9XfpEO03gXboyQDoC5qe7XucxFTbSiVVlKAamRO+ItovhbJCUjEWxVLAPkC+cUZBODVaLhPGRoVIvqao2W0FVAeiAFKdY+A4RSYsdrnqXItKlf8kDWmNZ0iuR0rS2g7dP4QgtJHNYvsnkfZHq2xJaUgbkIHgkR5UI6p5R6ulBkgcB7ICFGJ3CXGRkZFkqvLN+2UIKVMwmByAWHVHhV8+ECvnIQk4QHO7TxeJd83kmYhCElRwOHIz3VgO0Xe0OcqscWhErTKlicAgpWhQCkuaJJDlJbjTwiVZSQKhsgIE2ZTLTzEGXgrGAm+S69KUm1KdHf7R/SA06C5Q6T5fHfAmeIKVRqjLMGtq7QRNmSh2TMCzxJR/WAa4evK2qnTFTDRzk/DTkAIWk3R2OoFGthJT2lSvqIJ/EW98dau+djloOrDvoI4vcN+dA5YlROmo4l/h46PZ7wtHQoXJEsJKQoOTkqu6mcQ13ClJbm1tWW1TcKTFBvW0Y56zuLDkGHviPeO3U0FaJmFwWIQkEfiffEGxXqmapg4Nc/OCBwK0ejAxshzHXYIqLasS+iCj0ZViKXoTTPwyyhoJjYELkod4sGgbL0TWgbKPaRilLB0D8iK++KpbDUDe48Wi02WajOarAhRZRGbE1wjUtlFbt5QZ56IK6IK6mKqsOIAFTABz6wF+9rB6UovaRyT6IQm0qSl0KUk0qkkFjnUVjc1XVMRh+zAO8QK61WUN0Rs95TsH7WaNXC1A5MO5h5mEI2gtAynzh/Or3wNXKIyJy0MYB3xzXP3tMhoPAeyLDaq1f+4nfjMIVtLaX/bzfxmBuCNRfrHcyrmNvIeiJf7R2n9/N/EYUnaS0g/tpn4oGRt47rHcyuETOQ9EWO09q/fzPGFI2qtQ/46/L3QHeNx3WP5lT1TPwj0Rj/ay1fvl+XujBtXaf3p8E+6BEZHdY/mV3VR/hHoiNpv2dMSpK1ulRBUGSHbLIRChAELEVc4ncorGBo0FJaU6byPbHq6UsKSFDIgER5Wsg66Pvo/MI9WGICUxQ7QSMUZCmjIslV49QYlXhYChCFENiyfczg+3wgvYdllYgSKP2Tnn5wxtkkpWiWUlKUpJTuL/VOoEVLXtcOya8lLXxFp7QJ5AhAApjxBgx87Tvgbd0vEvuidNSEukpFOFYL1pbsoDbUqXNcFsmPx5RAnwQumWVEpZ3BPgCX9sD7TB2vzBQRSjYRq/dnC1y5ZRQKCsTgfQCW4l3eEr0jIVJtOiJqyScJ0PODyNvZ4RgAlBIDDqkkDICqmPhAECI51jgUKZtAUpwnKQtQVRWIvzesP3UhS56SkMxctu1h25bmVaEKLh0li71o/fBKdZ/mkgqD9JMJSDoAA5oYF1gDso3V44yKe7QDVFIcssxip2yMVRN+TfrD8IjUi2LmLZSy2oyHlDxdWq2T0rFwBTs+c5wgUSTU66BuDe2Bs9QEyo3Nz3xaJFxpwknPe9IE2+ypKVgVKQ4PLOEWOF0AsSYFxzFM2nsmIy1VA0fyGkSR1gk6FnPmYdtiUqShCHK0O7DMEuH3kEkGLF1aKgYSLUW0ISMJSCDqztCZiCFMeB8Q8TbBdK1rSkgh98bv5ITaFIBBCGRTJ0hi3B3iocCaCYiae8VCakNkwt4bi6M5YDCo0IyOVUqNpMIeFSwTpHLi4DdbjCpof8Ampb0MMz7IoBJIYKdu4sfOOVTIMthNi0B/wCkPoU8bXICecNypZDliATEXeyrHK7NTlOu1DzpQ3zZY8Vpj1UfWPLdwh7XZ/8AuJP+IiPUZjhuqYnvBaeMjTxkWtKrhPzhMsOc9BvMCrw/TgCaygD1Rlh5RtVimLOLraAAoVlwIca1hyfdM9AfASPs18hXyjSlkL9OCc6JwmFw7M0hBeefDwFoFariEr9IjEU5EPVJeh4ihHeIiYQSwrFsuexqtM0SkB8QOJ8kpyKlcj50i92bYFMtCUpWkkJYqUgBR73jNxDgzuCynsRg2ZwWGgqFc92CVLK1J62BRc6OCAG4iKXaY6ftfck+XKxDCZaazCk1AdIFDpvMcttC6x2FDhGXO3JSGKbTw0BNryhSEk5eOkNzAchwgoLH+jS2bPEKXvI0CiiWgUKnPAUh+77nRNmJClkIJDlIdXIbi2+C9zS0CUoLSkjeQHhM6zS0qGAuTmRQDhXPWKh/aqlQE6F2o5Lsl32OWiUhMoJwBICSAMgAPHfFQ24EqeDJKXUh8MwZoXuG9NGI8KiGLjvuZLQGNFJyOTtRQ3GGV1g0eHp2Y/BenZC2RmuxColsuabKGJQBT9ZJcDnqnvjLpsXSGYQetLQFYdVJB6zchWLoJg4avuO8EbiNIp14WZUi0KEtwX/Rtn1qBI36pbWCyNNaLExeBbAQ9uoUtN7KCcLnJoeuS7xNm4Vdk9s8K0PCLHY9ils60lLgFmdqZU1ELtN0YZC0gFONSUKozpKgVDvAI74ymzNecjNyuZhX2MwVCTdK50xfQoPRmYrASWSBioxOekXjZ/YlMsBSyelapGVcwAcxxiVZ7MAAzANRvYIO2e2JwOosRnxjcihZs7VMS9H9SA5up4/6Q+bdxSsKoSMnB9Iou0mzRs5xpVjQo85iDumAU3114Rcr0vzrYECp0du9R0EQ7IUhTzC/KiK7hme+BSMhaKYK8kOVjYh9adeQ1XPYRHQ7aizLBCrOjmhOAji4/rFPvi5uiViQcUonqn6Q4LGh45GFUmJA5DY3Go2BEK61hdQET5UsEgZDWG7psYmzwgqwkpOE6FQDgd7QianCog6ZxF8EvKDd8EStF0lLnGlsxUP4Q5cyUqmJSpyAFMMwDvA7oH/OQzQV2Vs5K1K0AOfHTnEZb0cUTDUZm6cUWGzomrcEBq1GmpG+K9fdtC5pCewgslsizAq7yHi3mWrMEjkYE2y45S9DLO9FUvvKD6EQYYXJsbW5iMJ2s0Y+CE7M/wC/Wb/uZP8AiJj1AI82bP3cqVelllrZ/nMkgioUkrSQpJ1BEekngexWDibD6KxoyNGMiUqvO9lti0pWQouqUWIP0kVChudJBgzZb8WZaBmooBUo6PlTeaxW7hLoKT9BTfyqcepghdZZAB0YH+UAekPg6J/B4ds02R40Gq6BsSUlEwsMZWCot1lAgYXOrMYN3neyJCetVRySMz7hxihXFfHQTMWaSGUN4/oY3abwMxZWouT5bgOAgBht98F6E4UF/wDxUm8b8nTCagIIIwAdUg5gv2oolq2ODuhRb6qv8wi4KPGIipmfxvg3Vtqgry4WKVtOCo027FSic3fhTziRbJXRKAfEAlBB34kJV6t3QfvGzBdd9D3QI+aqxAGo7P3Wy7ozXnK8tJXm8RAY3lnimMdG11aCN03QqavClnL10AhdluFTuEmLVd91CSgF+tmWGZyAEAfKG6N3XRwlxt2yM3ZcNmmSUinSIQnpOstLUz3MwhE/ZGWpDoWpiHCklK0+8iIqFCWm1lJdK7HLWDvxJKT5v4xEtl8TLLZLPKkkJmzOuokAtjVShpmT3JjaYKaL5KzXTXUTzqRQPlZ9NtkGnXPNRNUh0qSCCFg0PBsweEFLvulHzhE6YHKHbcHAGJtSM+DmJclA5n2nU+MSEpiHxNe0tPFekZGcgEmp/VHQYh3oEhPXDg6anlu5w3ZbYwY5DL3REnrKy5/0G6POwdFP68h3dGt8/L9VLWkFDJUg6V3DXz1hw2WZ+7WfD3w7NkjSHLHeXRhQWEqQUl0ryJGQfRy0emUSmQNuOvj/AOqmEqCziSQpajmPo7h8aRNkWALLKUfMn490bv8AT+jkzcJliYCUhyWdiE88J8oiS5xahfv8TGc+nGxqvKTPc6QufujK7BLSgKSTiAY+mWTiBtllpWShYdKqHkfh35RqVPLADNR9pHuELsyylYBzJZtanLjuioQiqjabsmIUpJQvqqIfCWLEh6cojmWRmFDmD7o6lNkgF1dUmrFt+4xqzWYTFiXLGNZySGJ/pkYWM9a0mtRuuXyZ5QtKxmk/0grbLrMzrpDvUjXwjueymwokr6eeEKmf8NLAiXvL6q0plXfFw6BJ+il9aCFnYvtaBBc8HReUxcMylCCTrFzsNhElAl6jM7zqfSO5WiwSjnLlnmlJ9IrO0OzVmMtcwSglSQ5wqwAtm7dV+LRaDHs6wCQeXmj4OaOF+YglUECI1rSKRZJGzgmDqiagFLuooWl9zjM03wA2iuuZZinHVKj1VB2Jbsl8jq0ejtbseOhkdkBo8iot0ygq3WHei1oD/ZJKm7lAn+Yx3V6RxPZStvs/8VJHcCfSOzTHcQjKO2sXpJoE1+H7px4yGiqMgazV5yuqzuuYqXUFISdHILuO4nwgrc0lC5ykzMQBUopS7OonKnewgFstPVgnHQFDE5BSsTjvAJ7onmSsJxhyynKhoc6tlDTXtFM40msEO24l1WKGvHRX2XscgsxmAcFpPkU8tYdm7EEdmYs80JPd2gfKI9z3riVKmg9WaDJmh+zMDqlqbRw47+EPXbeU2XYbSnGekkTFISo1IDpbPgSe+GKCI3EYthrPrpv4mvHY/NRbRsnOSSAULo7OUkjvo/fFdnyly1FMxCkKDlju0Y5EZ1EX6ybQ4bEibaOsVFqAOokkJ3AFhUwHvm8JVpSmXLqO0pR7Uv8A5Y3EtXOjbw3EJ3DY3EmTI8ZhdWOaqqOw+eZ8A/pB7ZzZfGnpJjpUogobc2o4+6HLNd0tNAkd9fbFhkzxhYkgj6o9N0Y/SGGlkoxcdCtGWEOf1h5Jv+y1JFCFfG6AG0s9UqWFB0qExJB5OfBwIsn9pgUFe4j1gJtBecnAUz8KkqBGDWuo1B4wtBg8Sx4c8Ch4qhgNX803b1BUtZTkuy2gDkQickf31eEAL+nYrbh0loSw3BMtLf3lw1/tEhMtMqWlSwlBQDqUmX0XWpnhIPMQImWiYudMm4etMShKuSQkBueEGNx8rOawcJJ1M3aGgvxVssdrz3vlzrEwWkbx3VgFYdtZ0oBJlyyBwIp3HOLvsffUq1JUmZ0eMVCSlIdIHW0Y5PFmytdoFqHperJZ7/6QcWjl3H0jOm7vTnwi0ouuXMClJlSZqXOHAQk6Mktqz/BhgXChWEdBNQVO7KJSlmzLnf5GL2iDpWL7zSPT979lWpsw94+O8RHtRSpJByIL98Hr12TWlJMo4mrhLBX8pyJ4EVioomuk73PMaNwyjk7DiYsQLjKav9Q+ZIlTD+kldeW+UxAOFRHEBWXCK3Jm0cZDKLZeF0TbWpCJEtU1UqUvGEt1QpSSl3IqasM6GIll2TWiiklKtUKBCgeINRGVK5kLy0HdecxDHOlcOWnwQiVMVQ5awW2dxWi2JWouJXWOQDh8KRvqXiQvZZWGtI1IQLOqTLBw4zMJGqsKaDk6n7oXfKH9lqqyIs7TkXvGeVTKMwDO1fF8neHbsUqXMStJ66CCDp38CKRDsqwQVHf/AEHsidINI1IIGsjAI1I1Xo4YGhlkanf4rql13kmfLC0/zDVJ1B98TGjml2XouQrEg/eByUNx98X27L3RPTiSa/SSc08/fGHjMIYTmHd/m6wcXhHQmx3VNin7YXsFAyUbxjI3ioSO9ieTb4KbSX90ScCD+kUM/qjfzOnjFIXB8Bg85Er9hsmcBhbIlftwUezW5coukkb9x5jWH7/vNE+xzOkDFICnFWKSCFAeNNxMRJw+PfCJZSD1qpPVUOCgQfIxvEaUtOfCRy9qu0Nihewk9KrdZ+sHMzLWiFmO1GOO/J7cqJdsllz0ktawoKrTDMYhvpYSH0qY7AFQg/Nm7S83iZzM+zw0WoyEvGRWkuvPVyWTBYkE0M2Ytf8AKgBCT44osFwywZawagkgvxSIFX3NEoSJYFJdnR/ecwR2XnYpKjvWeWSYJGLxB8AhvrqkxdU/DNXIJwhRCQT9CYgvKXyCqciYsk5yLSGIM6ziZh3LlgpWPyRzq87cuapTAgkKwtm4VjHewI746FdFv6eVZpx+mCiZzWClX/2JSYcjcHjRHlxBOVxGtC/HkfYKDfk79UsksH/h4+/CAPzGIuyxeUVarWsn8RA8gIE7YWyZLkWNizSVoVSry1BB9kT9lXTZ0A54QT/MSr1ifvLc6MmbIMrRtZPxKtMlDxJTNA0rA5M3nDwMWWyW2kXreIlS1TN2Q3k5COfT5i5qitRJKjU8DoIsu2kxpSBvWX7hFRnT2UBQe3490KzngsfpSUtaGDijtjsqUILBwKw8lDpFGJYhuX9IE2K1kgvRsgdSRFxu1UlhibEz78IANGzf1jKIeXLOaWhqrE0sSCHzJpl6Q3ItwSsKlqwkF6ZNk0E77QkvhwjeAK1cZ76N3xXpllAVrQ1H9NYO11aFLuHELqOxdvazWhX1UvyIQvLvEPbIWsy7PNnTFHANPuhyRxJLd0VrYsnobUNPm6ueRb1iXOmY7PJs4ogJTMnfbKuumXydQJ5ARpsNttGjLp8zDu5zb8gNVYLs21+cLwJkqxFSUoILpJJZiogMRnR9YlzPkyEydMmKnFCVqfDLQHBOZxKcVLns6wM2ZSEWmSSKBTcA4KR5kR09EZ+Mmka4NaaFImJiGEl+q0sIddNySrMgIlICQAz5qU2qlGqjxMTlyUqDKSFDcoA+2HCmMTGRkIdqkCb1UCbcMhWcmWe6B9p2LsS1hapCCpIISXVQHMAAtFgaEKiZGkCxopzHmuM3/dnzWfMlAdXFiRmeqo4kjiRVPdEyzXTOIBwgPoogHwg/teELtKd8oJqMyXxYTvA9TDt3zkTDUudEnT3x6LCuc6FpdvS2pMViY4WPa3StTugguic3ZT+NHviRJstoQoKShQIP0WLc2NeUGLZesiVNTKmIzAU7DClywPlVom3jbJVnAWoEYlN1Mye0eGkGcL0KV/8Ao4h2UFgObbQ6+6qNqlTcRUtEx1FyShWfGkQplobOnOntjoUpaJyBMSpQSQag4cjVwdQQYYkCXMCujmhZHF8Oeg31rHDQUFdvSzmjVm2++nsVzqZaPDhEKfaaNuP+kdEvC5Jah+klJO9SKKHGjGKBflzGzzejBKkqGJCjmxNQW1B9oibWjhekWYh2SqPzRHZ2xql22zzQUlE8z8QriSqXKBrp1sTvHSEqih7JzApaARVC1KSd2KWpJ8QB4RdwqEJic6wsXFkmcPG/VPFUZDOOMitpReZrdf8AMmTStRByAGFgyaANyi2XbfMtEgAOSqrDR2zJ5RXVMndDX9qhKt8VbKSczBqmDC0aPOiP2SysUq1BB8CHHg8WWRNk2eWEpmywAsrCFqCT1lYgQ+4vFHtG1VAJcsCmaqnwDQJtduVMViUzs1A0FwvWR2HDRCxAjd3Sr7tzd/T2NK5aW6NSls4IUJp6+EjPrEHxiXdF3gpFWZKU5UGENWvOAfycvNVNkLJMoy3KXyONIcbjXyEWefY/m85DkGWtWEE6EJJBUOQNYfq+0r4WfqGuDXU7QjTffTzU8XYvQy1Uft4S3JQA84dVd05IrKmdwxDxS8FpFrQmaiUtIBmAhJozg9k83DHiIJi8ZUpaZaiUlYdJI6ueEB/o1iTonm9KYnTs3YvbcfBcs23pLRoyi70zG4xTrUtlBQHDSO97X3UZllX+kPVOJlBJFCXFeccWv27wlSsjQEMGHEt6QpM29Uticb9Jo1VfzkoEienM6aHQ6mmr6QSslvLFqdXhRySKaVwwFlornRjpE1CwDoX7qkV8H+GhIhDaVOnW8qUXaqq7yOrnv/qYTZ0nWo/03xHEl61pkd+WnxnFo2UuQT1spsKQSX+lR274oSGi1cNLzQRHYo4kzmyVLWk/hB9TEfZ6d0kszPrMRy+j5NBm0yk2ezTFoT1jLCcQ+vMSEqffn5QKu1IlI6MZJwpHIOn3Ro4Yl0YcVpdGxfXvP4a9UdkUG74zjpN12wTZSVjUV+8M/OOYy5j8otOyN6BKjLJovs/e3d49kUxsWdmYbhNdJQF8eYbj5K31jbxgjcYwHIrza1A2+b2EpLDtkUG77RiPeu0SUOmWylb/AKKfeYq9onFRKlEknM6xoYfCF/afstLC4IvIc/b5qHaE9apdznxO+I6gQeIiVN45fHhEeYqgOo8x8esbFUvSN2pIveb0slKj25RYnehTA+Bw+JglfU7prvkrOYKCebKQrzgdKAchWVUq5Gh8jDlmf+z58tWcpan7lJU/jiMVI1WPjIxE6Mt4OB9d/evVExP6O6h9pDfjWX8iYTsnKEqSu0LoFAsfsIf2l/ARDvQk2CzIGcwywOeEt5kRm1lqEuTLs6CwCRi+6KJHeQ/dEALPY0yt6lu73knyCeu7bJU6cEFCQhRIDPjTmxOh3GkVn5SbcqXMs4TqJj8gZfvhF1JAtMsuQQtNRkQ46p98QvlItDzLOOE06Pmkacoq4WK2XY6IYSZph00/dHNgrRjSSc3PDs//ALMXcEuN0cw+Ta0/rnRv2pa1NxS3ofKOoAVjNmbT68EmJHPtzt7TrxkNYoyItVpeZ7YsuamGERkZB4e4qv7yyNCNxkGCoFevkpH6ad/DT+eLftN2ZP8AHR7FxkZB/wC0hf3Ql2xX6rYjq8muvZXr/KnwG6Ju23bl8pvtRGRkXW3h/to/zSInt5/uoGhXXj1FxxW0K/Vk8CR3YjTyEajIVlSp/o2/mPyUT6I7/ZDllFR/N6xkZCTkFuyn2f1PsEXHZw/o0nXf3iMjIRxHDzWhhe8VKvGYejUHLdNKo9Ml6dw8IE2g9ZXNX5lRuMjcw32TfILT6O3k/N+iK2Q+wRNlqIUGLVGUZGQZ+xWm/YrqxgVtPMIsymJGWRbWMjI87H9oPMLx+H+1b5hUxBhasoyMj0y9WVHVrEZeXf6CNRkcitW1Zn43Q9Z/2du+5L/wIyMirll9J9weY+bVIV2Lu5p/wxAXaY/rUz+X8iYyMjgk+jv6gfld/wBih139pH8RH50xA+Ur9vI/hzPzpjIyKqnTH2jfJMfJ7/6tK/hTPyKjsRzMZGRnz95ZLEkxkZGRVSv/2Q==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292" name="AutoShape 4" descr="data:image/jpeg;base64,/9j/4AAQSkZJRgABAQAAAQABAAD/2wCEAAkGBhQSEBUUExQUFRQVFBcZFRcVGBUYFBUYFxgVGBYVFxcXHSYeFxkjGhcWHy8gJCcpLCwsGB4xNTAqNSYrLCkBCQoKDgwOGg8PGiwkHyUqLCwpMCwsKSwsLCwsLCksLzAsKiwqLCwsLCwsLSwpLCwsLCwsLCwsLCwsLCwsKSwsLP/AABEIAMIBAwMBIgACEQEDEQH/xAAcAAABBAMBAAAAAAAAAAAAAAAFAgMEBgABBwj/xABNEAABAgMFBAcDCAcFBwUBAAABAhEAAyEEBRIxQQZRYXETIjKBkaHBsdHwBxRCUmJykrIjJDNTc4LhFaKz0vEWNENjZHTCNVSTo/IX/8QAGgEAAgMBAQAAAAAAAAAAAAAAAwQBAgUABv/EADkRAAEEAAQCCAIJBAMBAAAAAAEAAgMRBBIhMUFRBRMiMmFxkaGBsRQjM0JScsHR8DRDkuFisvEV/9oADAMBAAIRAxEAPwAvZ7ShXZUk8iDEkJjhMq+ZyclvzY+2Ctk26tCGr4KUPKogeQrrXY8MaKY5vZPlRWO2l+4H2NBqx/KVJVmADzw/m98QWldmCtpTDZEDbNtXIWHxEA6s48Q8TZd4yldmYg94fwMQrLJkoHMA84jru5B0blEwxgEQrIYLAnjD6LCnd7YkJRDqUR1rkyiyp+qPCHkShuELwwtIiFy0EwsJjYTCwmOUJATCsMKaFYY5Sm8MZhhzDGNVohcmsEbCIewRgRHWptNhELCIUVAZkDmQIjzL2kpd5qKM4Bc1LCiXMWAJ2VS4BSQmNhMQhfsnQrV92XNP/jDyLySckzP/AI1j2iJyO5KMw5qRhjMMNJtZb9nMfcw9pIhJtK/3Su9SB6mJ6t3JdmCdKYSUw100z6iRzX7kw1M6U/uxl9c6g8InqnKMwT6kQ2UxEve1TJEhc44CEDFhAIKgGepUW5tFLn/Kqv6NnQOa1H2ARDo3BXaC7YK+FEHNnEfqyP5vzKjjE/5S7UrsplI5JUfzGOu7BWlUy7bOtZdSkKJOX01+jRAFFc9pbujbRkLwxkXQ15JaNtC2jMMHpVWhCSIdSmMUiJpcmhD8m2zE5LUO9x5wgIhyXKqOccGrkQsm089BHXLOHZwW1yIi22f5QZKPpWhf3ko97xVbnsKZk7Ca0PrAUGByR0AUWMWumD5SrP8AUnHuT/mhX/8AT5H7qcfwe+OaoMKRAcoRxGF0U/KlL0kTDzUkehhB+VYaWc98wf5Y56DCo7KFbqmq/H5VlaWdPfMP+WLhdt4zZspEz9EnGkKAZZZw7PiDxxImOzbOTP1OR/CQ/sgrGiigzNDapECJp/4iByl+9RjYkzNZyu5CB6QsKiNaZBLlJPEP7IrKSxuZrb8NEFoBOp+akfN1azpn9wexMR1y0u5VNLOxKyOeRgdOY5kjxgnJQCgN9UakHLi9YxJOlXOLRGA3XXj+iaOHDRZ1TapsoUUS/wBqYr1VGlzJALHA+dS7cS5iJMsa2WlCEt1mKiHXiAyLuCmprrD0ywkqTiS46NIopPVWAxofF41BK7mfZW+jxjc/JPImIKAtEoKBdilA0LEnEzCHrLbXOHAoEAGiRkSzjCT8CIQsUzDLPVC0FBLEsQlS3AzALEZZvWFTbCtRmOrCFSghNSeslWIEgJ7JyMS6QkbrurjHH+WiwtQdgT+JPsd4TaLwwAFqONXJ9IEpsIdJUuqZoXR8IAxApTR3rmW0GkPWlSejZw4CaOCaERj4uaSJzSx5OvNS2JhIA1Uv+2gckmNi8FEsE+cRbFYVKDgMnefQaxKkzEpprqd/fBcJiJ55KfJQ8hr5aKJmMYOyLUvH4xjtxPshozIbK49FlSOZC9spv6jP4o9pEccVHW9slfqM77o/MI5JA5RoE5htQViRHoj5PEtdVk/gg+KlH1jzymPRmwaGuuyf9ujzDwELsRwRpoyFxkWSq8ntGimJHRxIkWB84aIpV2USRZiosBByZsotKAtfVB8d/dnE65CEFmHxxizX0npZGIiow+oPsTHWql2i5zPlpTRMM9DEq1y2VDCp0TSlPXbOMu1yjvWgF9xIEDbwl4Z0xIoBMUA+gxFon2y9FzrRLmTC6sUsEsA+EpSHbVkjwjNrMPzteEu4S7aKYBQ8oBLdo8RQkQsQgQsGApkLcbEajYjldKEdd2bm/qch/wB0n2mORCOoXCs/NJH8FOrfSV7vODRcUviBdKwS51GhmdOUaAFt41iKJldGrrXtDj9WsOoXvY5O7fYf/wA/B46WMStyGwPBAa3KbsJMyUvQeYhyzImjtKdO56jkwjCXBDivJsvfTlD6SHzDPuGT8tw84SZ0Zh2nun1TBmcW1mCkhKOI7zG3Rv8AM++I8pGTrBLjIV+g+n3oclgADET4EbnApzjQDQNmpbKK1cl4k8IUANwAhhU9h1SXYB+toFDwqI0ZxJzUXypv6TedAoPyi+vJQGt/EpRKcm8j7oRIsaEnEXUanKnlT1iNiCWqaF6ZdrFWtYSC9XI/DSiBv+y+6vCo5IWvoubfmiRlrbp6m2q1qmUJUA2SaBtNIjizD7XiN7e2kJADMApmbMbiD5EfhjYmVfi4rl1kr3b0xH0ZhNlg9Aql7PxlOdL5cR6mNEnhycQwohmI8/sqT9Xco+AjRUH7P9470ndl1fMwenclS4RxKG7XLewzuSfzAxy7DHTdqCPmM7kjyUkekc1gM42TmDotNc1pKY9I7Goa7rIP+mlfkEecnj0psohrBZR/00n/AA0wBdieCINGQ40ZEpVeZPm4EOpTDJWXjSLeglgtL7vikNvZSXNqZJzg2q8WlFObg92vpAFNqw5Q9LtxOvx/pHZVyEW2Y6niAsxNtiWJiCuLEIo2SEK66PvD2iHr6DWmb/FX+dUR9R94e2Ce0lgUhZmGnSTp2HklVD4vAH7FFZug4hYMNiFKpnC6ZukoQqJ9xWfpDMGDE8pQS5CQlRZiSfjKIfQECvF+DZxTOLIVswWgY6XcEz9Vk/wU+SzHMipos12bSgy5UnrJZGBRLMrrE0OgrrDMLqJS2J7QAVy+fpPZINVUDGHJFuxFmIyd3gQq2o6QYEuoFWJhow11MRbbYPnMxSlT1SgkhIQlmZhUl86wSSYsbZS8UQe6grcgk1GJuVB1QWd31h0E5OrMsG3D4EVTZrpJc2dKUSuWgpwqmEv1gpTPrQExZZQYuVJANcmNW4UzEVY4uAOZEe0A1kTsxRagpvIA7+ecbUnNnJ7sOeHMip1iBarYkHq9dkqzBDszvQagiEuVcRvIYULeuWdecFq6aXVaHqy3Bm3tx/VEkqHE76sA55aekNoXi4Cmo1G/dUeEITZxwJ1NWyPqD4QsEZAg64UgtQOTxpFtD95V7Q+4nZKE8CwfNg9XcvkPSFKUCRlzBDDNs+0W14QzOlFPaUkcAD9rTXsmMlF6g035vVhQc4jIN8y4vfVdWn+kHAZvUcWHPLxhaGKXPD+sM9KRmcs30zPofAxDtF51KA7ux7sxCzpMgslGy392kEtFqmCYsFyUqoBqCYISbYWJJoziFTbIJhxLDAdx5nugXfNhUuWEyyUpOYbtAOzndwgcbnHUlMENcNlCtN7GdZrWHcJCMPLGzxUhFlTdapVjtClEdZKABrSYKxWIJKbpEwopp80sqoeUentn0NZLON1nk/4aI8vLNDyMep7pQ1nkjdJl/kTAgq4ncKTGRtoyLJVeZ7xlAhSRQkECBljsqRLrh3VDl9/dG78vQiYUoY/azzGjUiHd5StKgSrGwwgdlVWIP1Sxd8qRbEi9jspw5A3CJ9KAw+tkdO898SJadN4I5OICzrQCoIJok0VxceWkFETcjlSCRyOdQdxUPYBZatXn2n3sfEPAqYYKW0OBy9YFzIYKo1MqPtEWfbqckiUkGqSt+AJo/GkVZZg1tDKJXMLH9quulC7eEJymiE5h2B+bwFoEDB677qlzlSzm8olSXKetiIz3Z+EC7ruqZaF9HKGJeFSgHAJCQVFnNSwy1i4WHZafLloKwykJUMKK0UpziOpyoIXkDj3VYZfvIVbkCxzAZSThmIUCMRVQFPWFKH3QPmrSZaAgKXMUzivbJdWevZplF5tGxPTSQQsomh6KCujauEBi4zqRnuiqIuidJnpRNQBgmKUopVooBlBetMuVYqIiKJGq4dt2VoQ+23HNQB0iShZqElusk0KgXzBzHEQ7d1xLV1ikgJY8Sc2HhHY7juSzmUmcppuJIVimMoIYdYAKcJyqeEV+/L2s6lKTIlpScKgJqXSHIKQoJGYD50O6Fo8RJK/Ixu255IkcGdxABNKt2ScqUpSjLUAoF3KaE7q/Dwq77ySpRSpnIBrm1MoE21E1K2mqUoVwkqUoNwJy5QLtUwpUCCQWNRD0oe8ZXH2SzG9S/airjNv5IWoJUxBAyBCg2WWjt3wRsl4GYo4nA0DA6kEO2pSfKKFZxQb8z3wf2aOOaUnERhJADmoI0HMwxA7KAygl5wXFz7PlaOrvJXTtToko3dcqJJdgMmfPjviQm2FbM5GbkUyd6Bsj5xHk2QOvEFYeqUMleNiMlcMIDd8TLPYpdB0c08OuxyGWTMAOQEONJAugfgUo5mbTMQPMJYtiXZUwqL0AFHdqFt5bviQbxIBKXAoCWNHyGWtIkJlJGUmZw0q77uAPdEK0hILKxJoA2dBUCgoAY4Ek7D0Kksod4/5BQpt517SySxyVV8tIkIti1UBUVZ1BDMTU5biO6IipUrE+JYFKAr0qA43GJNls0snqlRAcsVEM7k1UXzrF3F1d32Kq2MX3j/kFk23qAomavEeqEBVaPUkMS7+MJXaQEFZSouElRbLEQA5Uz6ZcN8R5ljSlYafMSlL4UJJZL8QYiWiQMIKZpUzdRb4ThxYSpyXbES3GEvo2YiwfdN9YGjVw9QjKbUU5As1K5vU9XfpEO03gXboyQDoC5qe7XucxFTbSiVVlKAamRO+ItovhbJCUjEWxVLAPkC+cUZBODVaLhPGRoVIvqao2W0FVAeiAFKdY+A4RSYsdrnqXItKlf8kDWmNZ0iuR0rS2g7dP4QgtJHNYvsnkfZHq2xJaUgbkIHgkR5UI6p5R6ulBkgcB7ICFGJ3CXGRkZFkqvLN+2UIKVMwmByAWHVHhV8+ECvnIQk4QHO7TxeJd83kmYhCElRwOHIz3VgO0Xe0OcqscWhErTKlicAgpWhQCkuaJJDlJbjTwiVZSQKhsgIE2ZTLTzEGXgrGAm+S69KUm1KdHf7R/SA06C5Q6T5fHfAmeIKVRqjLMGtq7QRNmSh2TMCzxJR/WAa4evK2qnTFTDRzk/DTkAIWk3R2OoFGthJT2lSvqIJ/EW98dau+djloOrDvoI4vcN+dA5YlROmo4l/h46PZ7wtHQoXJEsJKQoOTkqu6mcQ13ClJbm1tWW1TcKTFBvW0Y56zuLDkGHviPeO3U0FaJmFwWIQkEfiffEGxXqmapg4Nc/OCBwK0ejAxshzHXYIqLasS+iCj0ZViKXoTTPwyyhoJjYELkod4sGgbL0TWgbKPaRilLB0D8iK++KpbDUDe48Wi02WajOarAhRZRGbE1wjUtlFbt5QZ56IK6IK6mKqsOIAFTABz6wF+9rB6UovaRyT6IQm0qSl0KUk0qkkFjnUVjc1XVMRh+zAO8QK61WUN0Rs95TsH7WaNXC1A5MO5h5mEI2gtAynzh/Or3wNXKIyJy0MYB3xzXP3tMhoPAeyLDaq1f+4nfjMIVtLaX/bzfxmBuCNRfrHcyrmNvIeiJf7R2n9/N/EYUnaS0g/tpn4oGRt47rHcyuETOQ9EWO09q/fzPGFI2qtQ/46/L3QHeNx3WP5lT1TPwj0Rj/ay1fvl+XujBtXaf3p8E+6BEZHdY/mV3VR/hHoiNpv2dMSpK1ulRBUGSHbLIRChAELEVc4ncorGBo0FJaU6byPbHq6UsKSFDIgER5Wsg66Pvo/MI9WGICUxQ7QSMUZCmjIslV49QYlXhYChCFENiyfczg+3wgvYdllYgSKP2Tnn5wxtkkpWiWUlKUpJTuL/VOoEVLXtcOya8lLXxFp7QJ5AhAApjxBgx87Tvgbd0vEvuidNSEukpFOFYL1pbsoDbUqXNcFsmPx5RAnwQumWVEpZ3BPgCX9sD7TB2vzBQRSjYRq/dnC1y5ZRQKCsTgfQCW4l3eEr0jIVJtOiJqyScJ0PODyNvZ4RgAlBIDDqkkDICqmPhAECI51jgUKZtAUpwnKQtQVRWIvzesP3UhS56SkMxctu1h25bmVaEKLh0li71o/fBKdZ/mkgqD9JMJSDoAA5oYF1gDso3V44yKe7QDVFIcssxip2yMVRN+TfrD8IjUi2LmLZSy2oyHlDxdWq2T0rFwBTs+c5wgUSTU66BuDe2Bs9QEyo3Nz3xaJFxpwknPe9IE2+ypKVgVKQ4PLOEWOF0AsSYFxzFM2nsmIy1VA0fyGkSR1gk6FnPmYdtiUqShCHK0O7DMEuH3kEkGLF1aKgYSLUW0ISMJSCDqztCZiCFMeB8Q8TbBdK1rSkgh98bv5ITaFIBBCGRTJ0hi3B3iocCaCYiae8VCakNkwt4bi6M5YDCo0IyOVUqNpMIeFSwTpHLi4DdbjCpof8Ampb0MMz7IoBJIYKdu4sfOOVTIMthNi0B/wCkPoU8bXICecNypZDliATEXeyrHK7NTlOu1DzpQ3zZY8Vpj1UfWPLdwh7XZ/8AuJP+IiPUZjhuqYnvBaeMjTxkWtKrhPzhMsOc9BvMCrw/TgCaygD1Rlh5RtVimLOLraAAoVlwIca1hyfdM9AfASPs18hXyjSlkL9OCc6JwmFw7M0hBeefDwFoFariEr9IjEU5EPVJeh4ihHeIiYQSwrFsuexqtM0SkB8QOJ8kpyKlcj50i92bYFMtCUpWkkJYqUgBR73jNxDgzuCynsRg2ZwWGgqFc92CVLK1J62BRc6OCAG4iKXaY6ftfck+XKxDCZaazCk1AdIFDpvMcttC6x2FDhGXO3JSGKbTw0BNryhSEk5eOkNzAchwgoLH+jS2bPEKXvI0CiiWgUKnPAUh+77nRNmJClkIJDlIdXIbi2+C9zS0CUoLSkjeQHhM6zS0qGAuTmRQDhXPWKh/aqlQE6F2o5Lsl32OWiUhMoJwBICSAMgAPHfFQ24EqeDJKXUh8MwZoXuG9NGI8KiGLjvuZLQGNFJyOTtRQ3GGV1g0eHp2Y/BenZC2RmuxColsuabKGJQBT9ZJcDnqnvjLpsXSGYQetLQFYdVJB6zchWLoJg4avuO8EbiNIp14WZUi0KEtwX/Rtn1qBI36pbWCyNNaLExeBbAQ9uoUtN7KCcLnJoeuS7xNm4Vdk9s8K0PCLHY9ils60lLgFmdqZU1ELtN0YZC0gFONSUKozpKgVDvAI74ymzNecjNyuZhX2MwVCTdK50xfQoPRmYrASWSBioxOekXjZ/YlMsBSyelapGVcwAcxxiVZ7MAAzANRvYIO2e2JwOosRnxjcihZs7VMS9H9SA5up4/6Q+bdxSsKoSMnB9Iou0mzRs5xpVjQo85iDumAU3114Rcr0vzrYECp0du9R0EQ7IUhTzC/KiK7hme+BSMhaKYK8kOVjYh9adeQ1XPYRHQ7aizLBCrOjmhOAji4/rFPvi5uiViQcUonqn6Q4LGh45GFUmJA5DY3Go2BEK61hdQET5UsEgZDWG7psYmzwgqwkpOE6FQDgd7QianCog6ZxF8EvKDd8EStF0lLnGlsxUP4Q5cyUqmJSpyAFMMwDvA7oH/OQzQV2Vs5K1K0AOfHTnEZb0cUTDUZm6cUWGzomrcEBq1GmpG+K9fdtC5pCewgslsizAq7yHi3mWrMEjkYE2y45S9DLO9FUvvKD6EQYYXJsbW5iMJ2s0Y+CE7M/wC/Wb/uZP8AiJj1AI82bP3cqVelllrZ/nMkgioUkrSQpJ1BEekngexWDibD6KxoyNGMiUqvO9lti0pWQouqUWIP0kVChudJBgzZb8WZaBmooBUo6PlTeaxW7hLoKT9BTfyqcepghdZZAB0YH+UAekPg6J/B4ds02R40Gq6BsSUlEwsMZWCot1lAgYXOrMYN3neyJCetVRySMz7hxihXFfHQTMWaSGUN4/oY3abwMxZWouT5bgOAgBht98F6E4UF/wDxUm8b8nTCagIIIwAdUg5gv2oolq2ODuhRb6qv8wi4KPGIipmfxvg3Vtqgry4WKVtOCo027FSic3fhTziRbJXRKAfEAlBB34kJV6t3QfvGzBdd9D3QI+aqxAGo7P3Wy7ozXnK8tJXm8RAY3lnimMdG11aCN03QqavClnL10AhdluFTuEmLVd91CSgF+tmWGZyAEAfKG6N3XRwlxt2yM3ZcNmmSUinSIQnpOstLUz3MwhE/ZGWpDoWpiHCklK0+8iIqFCWm1lJdK7HLWDvxJKT5v4xEtl8TLLZLPKkkJmzOuokAtjVShpmT3JjaYKaL5KzXTXUTzqRQPlZ9NtkGnXPNRNUh0qSCCFg0PBsweEFLvulHzhE6YHKHbcHAGJtSM+DmJclA5n2nU+MSEpiHxNe0tPFekZGcgEmp/VHQYh3oEhPXDg6anlu5w3ZbYwY5DL3REnrKy5/0G6POwdFP68h3dGt8/L9VLWkFDJUg6V3DXz1hw2WZ+7WfD3w7NkjSHLHeXRhQWEqQUl0ryJGQfRy0emUSmQNuOvj/AOqmEqCziSQpajmPo7h8aRNkWALLKUfMn490bv8AT+jkzcJliYCUhyWdiE88J8oiS5xahfv8TGc+nGxqvKTPc6QufujK7BLSgKSTiAY+mWTiBtllpWShYdKqHkfh35RqVPLADNR9pHuELsyylYBzJZtanLjuioQiqjabsmIUpJQvqqIfCWLEh6cojmWRmFDmD7o6lNkgF1dUmrFt+4xqzWYTFiXLGNZySGJ/pkYWM9a0mtRuuXyZ5QtKxmk/0grbLrMzrpDvUjXwjueymwokr6eeEKmf8NLAiXvL6q0plXfFw6BJ+il9aCFnYvtaBBc8HReUxcMylCCTrFzsNhElAl6jM7zqfSO5WiwSjnLlnmlJ9IrO0OzVmMtcwSglSQ5wqwAtm7dV+LRaDHs6wCQeXmj4OaOF+YglUECI1rSKRZJGzgmDqiagFLuooWl9zjM03wA2iuuZZinHVKj1VB2Jbsl8jq0ejtbseOhkdkBo8iot0ygq3WHei1oD/ZJKm7lAn+Yx3V6RxPZStvs/8VJHcCfSOzTHcQjKO2sXpJoE1+H7px4yGiqMgazV5yuqzuuYqXUFISdHILuO4nwgrc0lC5ykzMQBUopS7OonKnewgFstPVgnHQFDE5BSsTjvAJ7onmSsJxhyynKhoc6tlDTXtFM40msEO24l1WKGvHRX2XscgsxmAcFpPkU8tYdm7EEdmYs80JPd2gfKI9z3riVKmg9WaDJmh+zMDqlqbRw47+EPXbeU2XYbSnGekkTFISo1IDpbPgSe+GKCI3EYthrPrpv4mvHY/NRbRsnOSSAULo7OUkjvo/fFdnyly1FMxCkKDlju0Y5EZ1EX6ybQ4bEibaOsVFqAOokkJ3AFhUwHvm8JVpSmXLqO0pR7Uv8A5Y3EtXOjbw3EJ3DY3EmTI8ZhdWOaqqOw+eZ8A/pB7ZzZfGnpJjpUogobc2o4+6HLNd0tNAkd9fbFhkzxhYkgj6o9N0Y/SGGlkoxcdCtGWEOf1h5Jv+y1JFCFfG6AG0s9UqWFB0qExJB5OfBwIsn9pgUFe4j1gJtBecnAUz8KkqBGDWuo1B4wtBg8Sx4c8Ch4qhgNX803b1BUtZTkuy2gDkQickf31eEAL+nYrbh0loSw3BMtLf3lw1/tEhMtMqWlSwlBQDqUmX0XWpnhIPMQImWiYudMm4etMShKuSQkBueEGNx8rOawcJJ1M3aGgvxVssdrz3vlzrEwWkbx3VgFYdtZ0oBJlyyBwIp3HOLvsffUq1JUmZ0eMVCSlIdIHW0Y5PFmytdoFqHperJZ7/6QcWjl3H0jOm7vTnwi0ouuXMClJlSZqXOHAQk6Mktqz/BhgXChWEdBNQVO7KJSlmzLnf5GL2iDpWL7zSPT979lWpsw94+O8RHtRSpJByIL98Hr12TWlJMo4mrhLBX8pyJ4EVioomuk73PMaNwyjk7DiYsQLjKav9Q+ZIlTD+kldeW+UxAOFRHEBWXCK3Jm0cZDKLZeF0TbWpCJEtU1UqUvGEt1QpSSl3IqasM6GIll2TWiiklKtUKBCgeINRGVK5kLy0HdecxDHOlcOWnwQiVMVQ5awW2dxWi2JWouJXWOQDh8KRvqXiQvZZWGtI1IQLOqTLBw4zMJGqsKaDk6n7oXfKH9lqqyIs7TkXvGeVTKMwDO1fF8neHbsUqXMStJ66CCDp38CKRDsqwQVHf/AEHsidINI1IIGsjAI1I1Xo4YGhlkanf4rql13kmfLC0/zDVJ1B98TGjml2XouQrEg/eByUNx98X27L3RPTiSa/SSc08/fGHjMIYTmHd/m6wcXhHQmx3VNin7YXsFAyUbxjI3ioSO9ieTb4KbSX90ScCD+kUM/qjfzOnjFIXB8Bg85Er9hsmcBhbIlftwUezW5coukkb9x5jWH7/vNE+xzOkDFICnFWKSCFAeNNxMRJw+PfCJZSD1qpPVUOCgQfIxvEaUtOfCRy9qu0Nihewk9KrdZ+sHMzLWiFmO1GOO/J7cqJdsllz0ktawoKrTDMYhvpYSH0qY7AFQg/Nm7S83iZzM+zw0WoyEvGRWkuvPVyWTBYkE0M2Ytf8AKgBCT44osFwywZawagkgvxSIFX3NEoSJYFJdnR/ecwR2XnYpKjvWeWSYJGLxB8AhvrqkxdU/DNXIJwhRCQT9CYgvKXyCqciYsk5yLSGIM6ziZh3LlgpWPyRzq87cuapTAgkKwtm4VjHewI746FdFv6eVZpx+mCiZzWClX/2JSYcjcHjRHlxBOVxGtC/HkfYKDfk79UsksH/h4+/CAPzGIuyxeUVarWsn8RA8gIE7YWyZLkWNizSVoVSry1BB9kT9lXTZ0A54QT/MSr1ifvLc6MmbIMrRtZPxKtMlDxJTNA0rA5M3nDwMWWyW2kXreIlS1TN2Q3k5COfT5i5qitRJKjU8DoIsu2kxpSBvWX7hFRnT2UBQe3490KzngsfpSUtaGDijtjsqUILBwKw8lDpFGJYhuX9IE2K1kgvRsgdSRFxu1UlhibEz78IANGzf1jKIeXLOaWhqrE0sSCHzJpl6Q3ItwSsKlqwkF6ZNk0E77QkvhwjeAK1cZ76N3xXpllAVrQ1H9NYO11aFLuHELqOxdvazWhX1UvyIQvLvEPbIWsy7PNnTFHANPuhyRxJLd0VrYsnobUNPm6ueRb1iXOmY7PJs4ogJTMnfbKuumXydQJ5ARpsNttGjLp8zDu5zb8gNVYLs21+cLwJkqxFSUoILpJJZiogMRnR9YlzPkyEydMmKnFCVqfDLQHBOZxKcVLns6wM2ZSEWmSSKBTcA4KR5kR09EZ+Mmka4NaaFImJiGEl+q0sIddNySrMgIlICQAz5qU2qlGqjxMTlyUqDKSFDcoA+2HCmMTGRkIdqkCb1UCbcMhWcmWe6B9p2LsS1hapCCpIISXVQHMAAtFgaEKiZGkCxopzHmuM3/dnzWfMlAdXFiRmeqo4kjiRVPdEyzXTOIBwgPoogHwg/teELtKd8oJqMyXxYTvA9TDt3zkTDUudEnT3x6LCuc6FpdvS2pMViY4WPa3StTugguic3ZT+NHviRJstoQoKShQIP0WLc2NeUGLZesiVNTKmIzAU7DClywPlVom3jbJVnAWoEYlN1Mye0eGkGcL0KV/8Ao4h2UFgObbQ6+6qNqlTcRUtEx1FyShWfGkQplobOnOntjoUpaJyBMSpQSQag4cjVwdQQYYkCXMCujmhZHF8Oeg31rHDQUFdvSzmjVm2++nsVzqZaPDhEKfaaNuP+kdEvC5Jah+klJO9SKKHGjGKBflzGzzejBKkqGJCjmxNQW1B9oibWjhekWYh2SqPzRHZ2xql22zzQUlE8z8QriSqXKBrp1sTvHSEqih7JzApaARVC1KSd2KWpJ8QB4RdwqEJic6wsXFkmcPG/VPFUZDOOMitpReZrdf8AMmTStRByAGFgyaANyi2XbfMtEgAOSqrDR2zJ5RXVMndDX9qhKt8VbKSczBqmDC0aPOiP2SysUq1BB8CHHg8WWRNk2eWEpmywAsrCFqCT1lYgQ+4vFHtG1VAJcsCmaqnwDQJtduVMViUzs1A0FwvWR2HDRCxAjd3Sr7tzd/T2NK5aW6NSls4IUJp6+EjPrEHxiXdF3gpFWZKU5UGENWvOAfycvNVNkLJMoy3KXyONIcbjXyEWefY/m85DkGWtWEE6EJJBUOQNYfq+0r4WfqGuDXU7QjTffTzU8XYvQy1Uft4S3JQA84dVd05IrKmdwxDxS8FpFrQmaiUtIBmAhJozg9k83DHiIJi8ZUpaZaiUlYdJI6ueEB/o1iTonm9KYnTs3YvbcfBcs23pLRoyi70zG4xTrUtlBQHDSO97X3UZllX+kPVOJlBJFCXFeccWv27wlSsjQEMGHEt6QpM29Uticb9Jo1VfzkoEienM6aHQ6mmr6QSslvLFqdXhRySKaVwwFlornRjpE1CwDoX7qkV8H+GhIhDaVOnW8qUXaqq7yOrnv/qYTZ0nWo/03xHEl61pkd+WnxnFo2UuQT1spsKQSX+lR274oSGi1cNLzQRHYo4kzmyVLWk/hB9TEfZ6d0kszPrMRy+j5NBm0yk2ezTFoT1jLCcQ+vMSEqffn5QKu1IlI6MZJwpHIOn3Ro4Yl0YcVpdGxfXvP4a9UdkUG74zjpN12wTZSVjUV+8M/OOYy5j8otOyN6BKjLJovs/e3d49kUxsWdmYbhNdJQF8eYbj5K31jbxgjcYwHIrza1A2+b2EpLDtkUG77RiPeu0SUOmWylb/AKKfeYq9onFRKlEknM6xoYfCF/afstLC4IvIc/b5qHaE9apdznxO+I6gQeIiVN45fHhEeYqgOo8x8esbFUvSN2pIveb0slKj25RYnehTA+Bw+JglfU7prvkrOYKCebKQrzgdKAchWVUq5Gh8jDlmf+z58tWcpan7lJU/jiMVI1WPjIxE6Mt4OB9d/evVExP6O6h9pDfjWX8iYTsnKEqSu0LoFAsfsIf2l/ARDvQk2CzIGcwywOeEt5kRm1lqEuTLs6CwCRi+6KJHeQ/dEALPY0yt6lu73knyCeu7bJU6cEFCQhRIDPjTmxOh3GkVn5SbcqXMs4TqJj8gZfvhF1JAtMsuQQtNRkQ46p98QvlItDzLOOE06Pmkacoq4WK2XY6IYSZph00/dHNgrRjSSc3PDs//ALMXcEuN0cw+Ta0/rnRv2pa1NxS3ofKOoAVjNmbT68EmJHPtzt7TrxkNYoyItVpeZ7YsuamGERkZB4e4qv7yyNCNxkGCoFevkpH6ad/DT+eLftN2ZP8AHR7FxkZB/wC0hf3Ql2xX6rYjq8muvZXr/KnwG6Ju23bl8pvtRGRkXW3h/to/zSInt5/uoGhXXj1FxxW0K/Vk8CR3YjTyEajIVlSp/o2/mPyUT6I7/ZDllFR/N6xkZCTkFuyn2f1PsEXHZw/o0nXf3iMjIRxHDzWhhe8VKvGYejUHLdNKo9Ml6dw8IE2g9ZXNX5lRuMjcw32TfILT6O3k/N+iK2Q+wRNlqIUGLVGUZGQZ+xWm/YrqxgVtPMIsymJGWRbWMjI87H9oPMLx+H+1b5hUxBhasoyMj0y9WVHVrEZeXf6CNRkcitW1Zn43Q9Z/2du+5L/wIyMirll9J9weY+bVIV2Lu5p/wxAXaY/rUz+X8iYyMjgk+jv6gfld/wBih139pH8RH50xA+Ur9vI/hzPzpjIyKqnTH2jfJMfJ7/6tK/hTPyKjsRzMZGRnz95ZLEkxkZGRVSv/2Q==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42844" y="1071546"/>
            <a:ext cx="8858312" cy="5643602"/>
          </a:xfrm>
          <a:prstGeom prst="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4431021" cy="64633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รูปแบบการฟื้นฟูผู้ติดสารเสพติด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7429552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การฟื้นฟูผู้ติดสารเสพติดแบบโปรแกรมสำนักงานคุมประพฤติ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44" y="2643182"/>
            <a:ext cx="8715436" cy="206210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โดยกำหนดให้ผู้ติดสารเสพติดมารายงานตัวที่สำนักงานควบคุมประพฤติ พร้อมกับกำหนดให้ผู้เข้ารับการ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บำบัดฟื้นฟ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ู    เข้าร่วมกิจกรรมที่สามารถ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ช่วยให้เลิกสารเสพติดได้สำเร็จ</a:t>
            </a:r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</p:txBody>
      </p:sp>
      <p:pic>
        <p:nvPicPr>
          <p:cNvPr id="12296" name="Picture 8" descr="http://www.logothailand.com/shop/l/logothailand/img-lib/spd_20080403135608_b.jpg"/>
          <p:cNvPicPr>
            <a:picLocks noChangeAspect="1" noChangeArrowheads="1"/>
          </p:cNvPicPr>
          <p:nvPr/>
        </p:nvPicPr>
        <p:blipFill>
          <a:blip r:embed="rId4" cstate="print">
            <a:lum bright="3000"/>
          </a:blip>
          <a:srcRect/>
          <a:stretch>
            <a:fillRect/>
          </a:stretch>
        </p:blipFill>
        <p:spPr bwMode="auto">
          <a:xfrm>
            <a:off x="5415030" y="3438559"/>
            <a:ext cx="2919398" cy="291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ttp://province.prd.go.th/trad/news/photo/12d7e16d3d464372f15d41866fb5bc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842" y="3429000"/>
            <a:ext cx="3810000" cy="2857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85860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5359715" cy="707886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แหล่งช่วยเหลือฟื้นฟูผู้ติดสารเสพติด</a:t>
            </a:r>
            <a:endParaRPr lang="th-TH" sz="40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818396"/>
            <a:ext cx="8643998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ตาม 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พรบ.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ฟื้นฟูสมรรถภาพผู้ติด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ยาเสพติด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พ.ศ. 2545 มีหน่วยงานหลัก คือ 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กรมควบคุมประพฤติ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ส่วนหน่วยงานอื่นเป็นหน่วยงานสนับสนุน    ซึ่งหน่วยงานอื่น จำแนกตามลักษณะงานได้ดังนี้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473896"/>
            <a:ext cx="5786478" cy="584775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D86"/>
                </a:solidFill>
                <a:cs typeface="IrisUPC" pitchFamily="34" charset="-34"/>
              </a:rPr>
              <a:t>1. หน่วยงานที่เกี่ยวข้องกับการบังคับใช้</a:t>
            </a:r>
            <a:r>
              <a:rPr lang="th-TH" sz="3200" b="1" dirty="0" err="1" smtClean="0">
                <a:solidFill>
                  <a:srgbClr val="002D86"/>
                </a:solidFill>
                <a:cs typeface="IrisUPC" pitchFamily="34" charset="-34"/>
              </a:rPr>
              <a:t>กฏหมาย</a:t>
            </a:r>
            <a:endParaRPr lang="th-TH" sz="3200" b="1" dirty="0">
              <a:solidFill>
                <a:srgbClr val="002D86"/>
              </a:solidFill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4071942"/>
            <a:ext cx="7500990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2.หน่วยงานที่เกี่ยวข้องกับการควบคุมตัวระหว่างการตรวจพิสูจน์</a:t>
            </a:r>
            <a:endParaRPr lang="th-TH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4643446"/>
            <a:ext cx="7786742" cy="107721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หน่วยงานที่เกี่ยวข้องกับสถานที่เพื่อการตรวจพิสูจน์การเสพหรือ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ติดสารเสพติดและการฟื้นฟูสมรรถภาพผู้ติดสารเสพติด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285720" y="3571876"/>
            <a:ext cx="571504" cy="428628"/>
          </a:xfrm>
          <a:prstGeom prst="chevron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889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285720" y="4214818"/>
            <a:ext cx="571504" cy="428628"/>
          </a:xfrm>
          <a:prstGeom prst="chevron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889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เครื่องหมายบั้ง 17"/>
          <p:cNvSpPr/>
          <p:nvPr/>
        </p:nvSpPr>
        <p:spPr>
          <a:xfrm>
            <a:off x="285720" y="4929198"/>
            <a:ext cx="571504" cy="428628"/>
          </a:xfrm>
          <a:prstGeom prst="chevron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889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85860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5359715" cy="707886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แหล่งช่วยเหลือฟื้นฟูผู้ติดสารเสพติด</a:t>
            </a:r>
            <a:endParaRPr lang="th-TH" sz="40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739466"/>
            <a:ext cx="8643998" cy="304698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	เช่น การจับกุมตัว เป็นต้น ได้แก่ สำนักงานตำรวจแห่งชาติ ซึ่งมีหน่วยงานที่รับผิดชอบ คือกองบัญชาการตำรวจ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นครบาล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และกองบัญชาการตำรวจภูธร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ที่มีอยู่ทั่วประเทศ     ส่วนการ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ดำเนินการชะลอการฟ้องเป็น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หน้าที่ของสำนักงานอัยการ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986969"/>
            <a:ext cx="5786478" cy="584775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D86"/>
                </a:solidFill>
                <a:cs typeface="IrisUPC" pitchFamily="34" charset="-34"/>
              </a:rPr>
              <a:t>1. หน่วยงานที่เกี่ยวข้องกับการบังคับใช้</a:t>
            </a:r>
            <a:r>
              <a:rPr lang="th-TH" sz="3200" b="1" dirty="0" err="1" smtClean="0">
                <a:solidFill>
                  <a:srgbClr val="002D86"/>
                </a:solidFill>
                <a:cs typeface="IrisUPC" pitchFamily="34" charset="-34"/>
              </a:rPr>
              <a:t>กฏหมาย</a:t>
            </a:r>
            <a:endParaRPr lang="th-TH" sz="3200" b="1" dirty="0">
              <a:solidFill>
                <a:srgbClr val="002D86"/>
              </a:solidFill>
              <a:cs typeface="IrisUPC" pitchFamily="34" charset="-34"/>
            </a:endParaRPr>
          </a:p>
        </p:txBody>
      </p:sp>
      <p:pic>
        <p:nvPicPr>
          <p:cNvPr id="8194" name="Picture 2" descr="http://songkhlatoday.com/upload/pics/8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57628"/>
            <a:ext cx="4927082" cy="2714644"/>
          </a:xfrm>
          <a:prstGeom prst="rect">
            <a:avLst/>
          </a:prstGeom>
          <a:noFill/>
        </p:spPr>
      </p:pic>
      <p:pic>
        <p:nvPicPr>
          <p:cNvPr id="8196" name="Picture 4" descr="http://www.patrolnews.net/wp-content/uploads/2010/07/show_image_NpAdvSinglePhot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38562"/>
            <a:ext cx="4929222" cy="2905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85860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5359715" cy="707886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แหล่งช่วยเหลือฟื้นฟูผู้ติดสารเสพติด</a:t>
            </a:r>
            <a:endParaRPr lang="th-TH" sz="40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040333"/>
            <a:ext cx="8643998" cy="403187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	   	  ได้แก่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กรมราชทัณฑ์ 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- กรมพินิจและคุ้มครองเด็ก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และเยาวชน มีหน้าที่ควบคุมเด็กผู้กระ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ทำความผิดอายุเกิน 7 ปี บริบูรณ์  แต่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ไม่เกิน 14 ปี บริบูรณ์     และเยาวชน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14 ปี บริบูรณ์      แต่ยังไม่เกิน 18 ปี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บริบูรณ์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928802"/>
            <a:ext cx="7500990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2.หน่วยงานที่เกี่ยวข้องกับการควบคุมตัวระหว่างการตรวจพิสูจน์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7170" name="Picture 2" descr="http://t0.gstatic.com/images?q=tbn:ANd9GcQWTn13GYhmnU01_kd07tsyOudRtIgBYNVDEr7U7yxV7XLZHh9Mu_zxEbU0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597" y="3000372"/>
            <a:ext cx="4005683" cy="3000396"/>
          </a:xfrm>
          <a:prstGeom prst="rect">
            <a:avLst/>
          </a:prstGeom>
          <a:noFill/>
        </p:spPr>
      </p:pic>
      <p:pic>
        <p:nvPicPr>
          <p:cNvPr id="7172" name="Picture 4" descr="http://www.job-parttimes.com/wp-content/uploads/2011/11/%E0%B8%81%E0%B8%A3%E0%B8%A1%E0%B8%A3%E0%B8%B2%E0%B8%8A%E0%B8%97%E0%B8%B1%E0%B8%93%E0%B8%91%E0%B9%8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00372"/>
            <a:ext cx="4000528" cy="3000396"/>
          </a:xfrm>
          <a:prstGeom prst="rect">
            <a:avLst/>
          </a:prstGeom>
          <a:noFill/>
        </p:spPr>
      </p:pic>
      <p:pic>
        <p:nvPicPr>
          <p:cNvPr id="7174" name="Picture 6" descr="http://www2.djop.moj.go.th/download2/upload/download-20-1257325393.jpg"/>
          <p:cNvPicPr>
            <a:picLocks noChangeAspect="1" noChangeArrowheads="1"/>
          </p:cNvPicPr>
          <p:nvPr/>
        </p:nvPicPr>
        <p:blipFill>
          <a:blip r:embed="rId6" cstate="print"/>
          <a:srcRect l="6188" r="13366"/>
          <a:stretch>
            <a:fillRect/>
          </a:stretch>
        </p:blipFill>
        <p:spPr bwMode="auto">
          <a:xfrm>
            <a:off x="4857752" y="2928934"/>
            <a:ext cx="4000528" cy="3643338"/>
          </a:xfrm>
          <a:prstGeom prst="rect">
            <a:avLst/>
          </a:prstGeom>
          <a:noFill/>
        </p:spPr>
      </p:pic>
      <p:pic>
        <p:nvPicPr>
          <p:cNvPr id="7176" name="Picture 8" descr="http://www.isnhotnews.com/wp-content/uploads/2012/01/foo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3898" y="2928934"/>
            <a:ext cx="409577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85860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5359715" cy="707886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แหล่งช่วยเหลือฟื้นฟูผู้ติดสารเสพติด</a:t>
            </a:r>
            <a:endParaRPr lang="th-TH" sz="40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494658"/>
            <a:ext cx="8643998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						          	     ได้แก่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	- สถานบำบัดฟื้นฟูผู้ติดสารเสพติดแบบเข้มงวด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	- สถานบำบัดฟื้นฟูผู้ติดสารเสพติดแบบไม่เข้มงวด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857364"/>
            <a:ext cx="7786742" cy="107721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3. หน่วยงานที่เกี่ยวข้องกับสถานที่เพื่อการตรวจพิสูจน์การเสพหรือ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ติดสารเสพติดและการฟื้นฟูสมรรถภาพผู้ติดสารเสพติด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6146" name="Picture 2" descr="http://t0.gstatic.com/images?q=tbn:ANd9GcSPbccvCyPDC75lX8UzUKGnEnhuXZ51Vi8yj9Prjb3x8Hm5xLQ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4384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0" name="Picture 6" descr="http://t1.gstatic.com/images?q=tbn:ANd9GcRFsCg7NGL9wFzrc8qccTQxNjUNME_H_iI_m-5UuAZtVtckeLBlf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6595" y="4286256"/>
            <a:ext cx="2466975" cy="1847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2" name="Picture 8" descr="http://t0.gstatic.com/images?q=tbn:ANd9GcSc1oR4FKfXAGfZImW8ZGr_6K8vkIhUoVs4e-p6uaOttPFg5UAzc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286256"/>
            <a:ext cx="242889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142984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82276"/>
            <a:ext cx="407196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กรมคุมประพฤติ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596458"/>
            <a:ext cx="592935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สถานบำบัดฟื้นฟูผู้ติดสารเสพติดแบบเข้มงวด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82276"/>
            <a:ext cx="407196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กองทัพอากาศ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953780"/>
            <a:ext cx="4071966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  - ศูนย์ฟื้นฟูสมรรถภาพผู้ติดยา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เสพติดลาดหลุมแก้ว จังหวัดปทุมธานี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53780"/>
            <a:ext cx="4071966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  - ศูนย์ฟื้นฟูสมรรถภาพผู้ติดยา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เสพติด กองทัพอากาศทุ่งสีกัน กรุงเทพมหานคร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  - ศูนย์ฟื้นฟูสมรรถภาพผู้ติดยา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เสพติด โรงเรียนการบิน จังหวัดนครปฐม</a:t>
            </a:r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142984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441010"/>
            <a:ext cx="3857652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กองทัพบก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596458"/>
            <a:ext cx="592935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สถานบำบัดฟื้นฟูผู้ติดสารเสพติดแบบไม่เข้มงวด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037360"/>
            <a:ext cx="3857652" cy="2677656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- ศูนย์วิวัฒน์พลเมืองศูนย์ทหารม้า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ค่ายอดิสร จังหวัดสระบุรี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- ศูนย์วิวัฒน์พลเมืองกองพันฝึกรบ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พิเศษศูนย์สงครามพิเศษ ค่ายฝึกการรบพิเศษปากช่อง     จังหวัดนครราช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สีมา </a:t>
            </a:r>
            <a:endParaRPr lang="th-TH" b="1" dirty="0">
              <a:solidFill>
                <a:srgbClr val="000099"/>
              </a:solidFill>
              <a:cs typeface="IrisUPC" pitchFamily="34" charset="-34"/>
            </a:endParaRPr>
          </a:p>
        </p:txBody>
      </p:sp>
      <p:pic>
        <p:nvPicPr>
          <p:cNvPr id="4098" name="Picture 2" descr="http://www.cavalryschool.com/regimentschool/web/Student%20special%20forces/Science%20Center%20evolved/gallery/a1/IMG_0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762500" cy="3571875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MSERUTExQUFRQWFxoYGBgYGBgYGhwcGB0YFx4YGhoaGyYeFxojGxgXIC8gJCcpLCwsFh4xNTAqNScrLCkBCQoKDgwOGg8PGikkHyQsLCkpLCkpLCksKSwpLCwsKSwsKSwpKSwpKSksKSwpKSwsLCwpLCwsLCwsLCksLCkpLP/AABEIAMIBAwMBIgACEQEDEQH/xAAbAAACAgMBAAAAAAAAAAAAAAAEBQIDAAEGB//EAD0QAAECBAMFBgQEBQQDAQAAAAECEQADITEEEkEFIlFhcROBkaGx8AYywdEUQlLhI2JygvEVkqKyB8LSQ//EABkBAAMBAQEAAAAAAAAAAAAAAAECAwAEBf/EACYRAAICAgMAAQQCAwAAAAAAAAABAhESIQMxQVETIjJhBHEjQqH/2gAMAwEAAhEDEQA/APb1mkVDDi+rRcUxuNYKFWKwhCgoNwPtqwAvElJISBlJY10D66XeG2PnhFVGjN7GvdCTGTAailxYju4RVSdbOeS3ogcSpJOUkJBqSK1uRW/QcY1JnJCwcxIIvxctU6eUVSElwACSRzL0vdmeK8ZLSlVXSQ9AeFQflYPpEZrxmijeODK3uB9WLc3iAKV72ZIoHLB6aOC7s+jdYlKTnTvEKeqQkAUu7auaNSsCnFiXcaAbtBfUXtEXdV6UJY1KVEJBo7aB2GnIgCJJxScoQEsl2DKuzBzS768RAIxiQTlS9K8H1IcEgaV4xSJxCQlOYpBc2Pe7cAPbQ0YvoUcqmOiYkNLIIIDsTcVJNbj/ABFuzVISFqIIXUVckDVIDudS/CAcMozSli5AID1JYAWs5dmHERenDrmWQVJSQKBhT8xOh4jhFoxeP99mr0tVtE5QELUCKEFx5vw48IY7I2qQQla0gWbh38OfSKMFtJDFPZIck5FMGJDXckg/aKNqYuo/hIGQAOlWjaAgUEXVViDrY+O1mCnDEEgXanGlIrlbRLqNGAeu7Zvu3fCWdjrJRvAAFxUiuYmtKVjJWKQw3iwfQ6l6h62HKGjCNdGcmdKnaCcgWoEOHaj9YLBji14kjeNXL101azR1GyZ+aWKlXM+ndaF5eHBWPCeToNjIyMjnKmRhjIyMYXY3EKl7zU16WEBTtoFZBTSnhxoYeLQDcPC0SkJObLlKfrz9msWhKNbWycky3B4ghIBcl9aHzg4QvlJQQcpuzWcNpZ2eK04nst0g2e7jrSoGlhCNW9DJ12NYyKU4oUuH5H7RdCDGRkZGRjGPGRVMiomGUbEcqCYyBIyDiL9T9BkaJjcVLmc4Qo3QHtZmD2BhLiVKUCCw6C59KUhtNVmetS7d3rCzEyClLDmp9AxuD4QbIS27NbOSoTGJD1YKIBL0sDakV7akLZikOSLF6As3F9KfqEZLDqO8AtNAaEG1XPk3EQftWbKUHLkoqaMHAqCeYENkvRktUcsmUpqOMpBFLXSXfVyQ3KB5k1NQUhyXKi5oa0qBx/aHeKVLVLSlLpJUphqcxUQ/cGrZucATMQhQKasGddgGDlI43bVmPWEn2PQBnAFMyWd96hOjAVcFg5PGN4mZUOXObhXhl5i/tojiRlZwMrZs2W9aNxd7vF2Fkpos0UcwQFMoh7ZgQ71LWFRA1EBi5qkFzfQOK05WAzDwhpsfbsxLlgczbtBamaljThpAWDw0oKBmKC6nMq5YtwN9fsCYvlyDmK07z1YbrVFynWnTnGclQBrj1oWUqCWmUJy8q8LXrCzH4kKc5XBrS4Dcbt4iA0T0qWcwXcgJDitqEmmtIh2iBMCFhSUgUoXKnCa6gVdvvUwlbA9hmCxgFHbLUUAJ74tmzquDYgjx1GnusJ8WkJmAOaHWhbjEZWNIIrQG3mRSzx1x+UINJmLMw71hoGjofh7HgJKVKAFGe+r04UvHFiZrx91i8T3cknl76RWdTjiaOnZ6UqYAHiQMcLg9uKSCCoqBAAq7M2hvZoLn/Fi8rAJT5nuEcz4ZeFlM6+Nx52dpzc2ftVueZHkDB2H+LZyb5Zg8/EfaM+BrpmUztoFxWHDhdXS/gbvCnC/GMo/OFIP+4eVfKGkva0lQcTEkci8SxkvBrTITZVcyQK8AH0rUsesDfgBNLnM+tEgXN3vQecbGJbdc0LC/y3EFJngVKgBwNB48ekPtK0JdugtKQAwiULRtGUgk5yX8B0jaNtS1FkuT0hMJfA2SGMQXMaAF45ZoABf0eNYuUo5a3+0MofIMvgnOx4B08YHVtLgIql4O3NB9RGpkhmFqD0h3jFE/7J/6n/L5xkUiQPZjIn9WJtDyZNApxgRc0E8K39+6RTtDGgKCVJcF2PP6QsVjGUQHJAJbQBPH6wtaDKW6DMTMyvR2IY8DdoGTMdJDGmj1Bd+jBoGm7TsXIU4vZ+L6igjX+oiqcyVaHKDV31Y5S/OJy6AmSx8+qlJYuG011Id6DprdoK2MyZZsT2YU5D8qAXSwHjCyWpK6FNB/MxABFX060dzAycQJRUgFw27VqEGr8RbvhY6H9szbMhWHxEllJB+Y3UKOSWowD0/aNTsCtUoGo3Ssq6pzE/t3QomzFTJiUi7ZedX+jCOmkYo2KwgEMTcANa9CRR4rapJh7CNn7OTNAKqCWMoYvvAlqEMS705juSbfSpKygVLEDKOJYtR20pfpHV7PnpCSlNEhRA6JYPzP1UOELPiHDKWafM4RlDM2gfi+lo0zNaEuL2MRKQtmCg7kkkKtlobW3usWYef2ZSu+WjEhtDZyGenC8M9q4pfZZRlcLQC1LKBDVqNSI5dU1lNmBABKe7jx74i5r/UHQcMTmmk2Uq5bk5Da9atwiramKyrC9xYIfWv9TEHT3WMwsgTFZSakvumrluRYM7j9mniJBlSuzSgElyVAh6GpKmYM55coMWkYWfinIcBndjX/ADFk1yoJLPbk50p7rFU6UxCwBlIBALkF9edfW0QxM4O7g1uKCgBprD/Up6Mo/IZKls4FS3H3yiGZ68OHR4oTNBFHrXv1+sa7Q8CPWKR5WFwRbLnwSJ4ev+IXInuQHY8++/cBF0rEqUwCn74u+RsWKDJlQHoK8/CK0zncJGlG6jXjFUzFKF1KoWuWjUqetZZKlE8AST4XhVKddFfp+loP6i/LTx+0br+kjnYef0gzAbHxCiSQsNVllV6tmuQKcK98NJfwxR5k9eY6JSoBzVnP2EFcjYjihfI2itCAxLu2ttL8IHXiialSv7q+cN8Ts1EpQSMyqByokvQF621tAs+Qkiwjo40yUjeDQ7e9DD3Y0gZ+8f8AtCnASvfjD3ZkplCouKeJ+vlG5NRYI9jgSB78I2tNuRiYiE1YEcB0AhnBLVAZJ5XII6QrxmNclwWAvzYaxbiNuSnUkpqALsL1b0pC0tMIGcB2o55l0huAt66ynbdE5bKl7RS/+PrGRQjGygACVdxLehjUDFCDLFTSrKpOZilBHAOBWnU+MCq2ohM6ZLUVBytLkKI3nCQ2lxE0bfwpCShbLCQMqgQWDUsxPeY53ai8uIWlamOcuTVqu8dMVtpjUMsbhilCSXJrlA7melG3ngLZe1loWJZBIUcuWgfNz00i/H7bRNlpUXCwagWYvrq9+6AQQVJIAcFNSW1GvGBHrGQVD1HRY3FS5DGYoZlD5QC5BcPQMBp1Gsc1i9q5y50sXqUtbgTY9wjW3cQrOAsqVugJq+qtWGrmr3jNpoSJEobpSpNFJAuAEs96EGnMwEkh6A52MSl17zWBAPAa289Yf7ExwxEqatRAKCkAndIoSHqws1I5YqyykpJLBS6EhqkcrsBAhQmzJY6F3Fw7Nq/lDVEOPp6tgNqy0pZcxAWt2D1bMW5BySQeYgTF7SIdNABVIaxcn0JrHnOBm5GSVUL5aacRyBePQF7RlTJWdExBUwLhNnzEUprl4XMR5UAVYvbsiYuUhSq5wSSClPBsx8XtasBbVnyUryyZqDyYEcaKAo/q0I9o4bOCq6mfh3xSiQlT1/pPSvcKxo8ULTQXA6jDY8JIdISW0Otnfhze0TnIQlWdc5W85OUlTO4CbN+oj04z2fhu0RmTMkrQ7EhATW5DFIIo1xq8DbRwplJFUspQBCW0cty/YRSf8dJZZCR26BZ0yWoASlFZ1dmZuBD3fjQRbg9mJUFEnIEJJKlME34n/NhCWVgwJoOYBLguTbeTXoAS8PsTh0TMNOG8GWV7qgAQgBLl6kOCHGpESlBRquiteM1gMOlUvMVukEhGX8xcOTmH6SCBQ87QLtCbLQgjMMzuBchi1dRT1jXw8sEpCVpTlUkspSQQzBwFGo3RQeEEbTAE8o3EsapSngK5nbeOvN6m8Fcay2MgHA4XtlhIFSKEEAG/G/7RNcyXJWJamUUlyXABH9yTRtekSx8oyJKZ6FE5phSEvu0qzirkmnTnAErHAqy7q0uQg5mUE0pWoBDtwJ6xeMH86EpJhe19vypkvKlIB7QqzPmLVATYADV6uawml40g0PnB8/ZWaSClmOYkbxLggPmIYkva8I5eCVmasdHHOKVBylE9K+HvjScZWVMntlJLqUCQS9ipklzQh+Qhmn4wxDh8IQDrmUw/4Rxnw9txeEBSlEtaTcFSQp/6rtehe+kMz8VLWtICQlBbdbMak/mGsK4R7aEk7ehtt3aG9mNCchbqBTpUwtmbQS1ZkkHgVKccjuXgT4hx4/EGUrNXIKXqhNBS8JcRgXYppcKd/GHbxpJiKN7Ogw+1AM38VJZCiADqLflqKwxxu1FSkBaak5dTqHenuscphZYSklVUhJsGNSlLVtfWGeMnywEKmKWE0plQoUFHGYP4QFLXyK1s7qTtRf4NMxLGZkBapqTZneN7C22uYgqnBKXLJYEceZ4RxG1NtTCEJlLSEqQlRzJSFKdyKOQB05xVszaE3spqsx+XMQre3goAGpzWUaDlHI4yaKKzo9uz8q5hIQxDg5QS+bK9n41N+MFS8Ee2K1y8oShKh/U1Q3lHIo2itassxalpJSlRCQkkZs1Hp8wjtfizbX4dO6nMpRIqaCl/MQyjumBo54bCWveSUkGxCnFKaKbSMi/Zfx8mVKTLVJJIdyCGqSaP1jcTfG7BijgF4iILxpOsBTJ0DrnR12LQyGMbn94J2jtNJkykoJfK630IoAPB+8Qi7aK1zoakzdDGXtpSTvNMDMAtyBdmq9CXa0BIxikmiiNSxZ/vAM2bFa58YyH0vbbZQpLp7TMpiQctQQDxqamBNo44KmKUgFKX3QS5YWcgCsLBNjS5sbFdht9B3403BqzHpaDNi7RXJWJspSkKTWhagu/6geBjn0zoukYhqcoZU9AOz/1WX+FXOzETzMUnswlLEneCgzZEgFmY/LzjnDjiwckNblpAapsUz5paCoxj0jZNjvZPxHNwywUKOVxmQDRQ1ZwWLatSLdp/Fc+c4K1ZHcJcDWjkAZm5+Uc321osRMoI2Kb2FWhvjdrGZlFgEtfU37rRQnaSwMoUpv0ucp6pdoCzxUZtYKikqNbbHMvEDJnck82oqvm2tIM2TtVBmnt1LCSCc3zHMHNXNc1R1aOcOJLNo79ecbE+NinphtrobT9rLUpRskqCspLgZaJcWJAo8WYaRNmVlpPNVQP9xLCAdmSwuakK+V3VVt1O8fIGOx2rtbdMuWwlg/kcJABoni7C5uXMG0tIW3ZUjFFGHTLf+ICrMQoqG9lFHZicqbHSl4Dw0hTuCDXTTrdupiiTMTmqjMGNO69oIw2JS6VJUErSTRRYEGjAjXuF4ySJycinE7OmpBKUKYa7zjuKvMU6RTK2mAhVcqksEpYlwb72jVcHjTkwmyVpTnd0itFv4VipezRNRnURmBcNqnXMR0I4w2KkaM2an/EAKEhUvfAJfMWDkKokDkCz0aDXWcN+IBSUAioUzFw6Cl8zv5GOPViswB1i5G0VCWZT7hUFkcwCn0PkIngn2WUmuh6NsJ7EuslZLZQmhDguSbCmlX5XfYHbMmdhiiYtSA4zAtpZiCKU4PSPPVzo0nEUgYpaBbOxn/ECcwSkjIhISk8QNS9R4RTL+JMjKRVRCwoLAKd8ZXTxLPQ2fWOWE+N9tSFUFYXJnTJ2usIMxKmOYAEM4N7HkPWHO2vixOJw8pS8vbhTKAH/AC5OyT1eOCE+JJnawMF4DJnc4LaGDyDtULMyrkGly35ho0ZHHT8apaipZJUbl+7SMgfRj8s2f6MTvFna8BqnVaJFesBZw4fjE72YJVOipU6KpwN6lJsWIBaKVK5w6kGi+aSE5vyuz82dvCBhMeNzcQchTxUD4Aj6iKJVSEjWkBvYaCgqJISVFgWJdu6rQK/ONJnkEHgQYfLQDEzdIuQve7oCCoMTLISJn5TSFi67C0XZ4hMmU99IpVNiM1biLOWhUi1IoVcwG1qCbcKeYiaF0EXbH2NMxKZxQUfwkhagpTFQq+XiQztEdo4dKFhKc1EIzPV15QVEfyu7coSMtjUaBjU1hV3igKOhhv8ACmz0z8ZKlzH7MKzTGruoqb8Syf7oaUtASAV4RWUqIIysCDQ15GIIMdz/AOTZcs4idNlqpNTKUzMxG4R/weOAqITjnasaSSOl+H8CrIucwYgy0glio0Ksr0Lbob+ajxZg8ZkTMCmZ2LhTudKc+8N1iWz+1VgkDPTOsJQQGyhjWlTmKoBn7OmJykggKCToaKJANDW1rwVNN/sSUGtsvVjFSyWV4FxwjMPinUCovY2BduLwLKw6lFmJr7vBEvZywoEDdtzHFx9oa9CugrGbTCiWKxxSS49fJohhsWcwYsQHSydXetAP27oHxCZQSSleYtWhfoKU6vEdnPMcZjRWrGwar97VjOeO2aMctRFOIGVahYZiALtWnWNBcW7bChPWDRmAozgBgfCAe1MHJDVWgmbNtBe2UBExKUjKOylFua5aFk15qMAYGX2s6XL/AFLSj/coJ+sdD/5MYbSngO25cN/+aOJ4RNzttfoatCJMyJCZAomRIrpBsAQFxfKmUhehUXypsBSA0MEmMgYT4yHtC0SWuAlgksKkmgEELJDPqAe4xDA4ns58tZDhExCmOrKBbyjl7HI/jSZYlmySSO+/0gYqrFmJQEzJgT8oUoDoCQPICBiqsNEZmTVUip4nMgvFSguacjN2aVHQBpaCo/7n74PoUgZRjHiClRbhkuoCGNGLk0kUFLX9vWLJKzlI0ceMEbTnhfYsA6ZKElgQ5BUK0qWao4CCEYYfg1K/MJqSaXCkrAGblldv5xC2g9AANWjFqpEHjFRTwU6b4AnhM6Y4cdmP+w584H+KZQRiCE2IBHJ3pzaN/C8thMVUqcCnAV9SIH+IVntav8ov3xBL/Jf6BsXoMdX/AOP8UlE2cVB9xIFxrWxB0HhHIS1R0HwxNKCtVQDlANnZyfUQ/Mrg0YdfH08TES1pSN0lKiFTCWNUvnsHzWP5o4or6R1u2cdmkzA77r8bEH6Rxy7GBw6jRuzvJIKZMqWzZZYfjmXvnzU3dEfjeanNJCMwSlLMzVFP1EW9YntHGAFJ0KZbf3JSfrCbauKzzAlnAS55OR+0R41clIvzapA8kihtDIlagMpChoOfBwxB74BRkAJMsnmDbnaDJaErAyKAUpKQUqcFxqGel/Zjto4WwLEslRSq7gsDx0fhFewJhdZ/msIN2ls/s8rsVVLJDmgsfekBbHUUzFg2zGoFO4xLmX2HR/Hf3FHxAo9ueYSfEfd4VJMM/iaZ/H6IT9T9YUqJCiDBT0gz/JjHYRP4uS1+0QR1BCvpDv47w0xc84hbATAm51SkJYdwT4wp+HAU4hKylwElQJFHZga0NT5Qy+L8eZiJbgBiqoSA9BwiLv6l/oBzWaNhVIqB9IsSgkEgUDPyekVNRdhZ+VVgesWZ4GCWIq9AdaPpWJFcBAYSJkZFIXGQbBQfPRuSzxSe9lK+4jNo7ImoUkZS5AoHJBZ2UGpSvToYulSC6AoZ2dkBSU3DgkhyxuWqwZwYP2jhpk7IrMAsAuoEhyalgE2EI0orYyeqAMFsslMxwTNyqOUtRLNnPBTlwOTtaE60x0+zcJOkOU2JBu9RV4XbZw6ps+bMlyyElWYgJojPUg0oASR3AwVTdozehWMMShRAJCWc9f2BiODlFRKQwKgASbAOFVpxAjotlbRXLwwlpDHtVLcigeX2YUOKgSWuxDxLCyAnJQK3WUCohy5qN100I10jTeL0wppoVbV2R2cqUtwp8yFFNgoFxoGdBFP5TDH4M2fImdsvELUhEpAWSlrOQbg8qDUxLaJ/hTBkZKgKZnDh2LtcEkdFKGrwrwyFy0zJZBSZqUprbKFJmk06I0/MYpBpq2vP+mU5Rdp0wfZ6R2u8nMAleUF7srL/AMmpHR7OM2bhvwAyEFWZJJYuAVECjVNePOFOEwBQQoFJI4sQX5KvDGXtIy1iYlCM6FBQZx8pBaharNbWJNqTSfQMmnZzCVABQa4a1qpNOdG74KwOBzpWss0sJJ55lpQw/wBxPdEJuHzTFBIYZizkBgTQEksKRfgpSsqgPlJST1S7WPN/CLqu2Czq9m7TKAMhlsalJKkM+jMzigflCj4qC5hROKAA3ZkpIUCaqHQs/hEAtWofuH0iU3EfwZktQ3VMocloO6a8QVpP9QOkc0IffkwZHPER1uBwvZoyTShK0UyL7RJqAtyRuj5ma9IQq2aUneVLIGUnLMQo14AGpa7W1hripipkxc03mLK+W8XA7gw7otyR+2ujZBUwO4CUKFtxb36l4QbR2WqSEE1StJKVCoLUceVDxg4y+MU4+eVSpco2QqYoK5LyOLcUk/3QvGkg5ao6M4JMyRJmFVFJSUtoUAy2PQpNOkJpe6uaVXUEpo1qEmt7CJbH2mUIMlTLQC6eRJr6Cj8YIXJTNJUwQKWdnY2uxqKcoVLF0UnKMlYEMcpAyhRbke/uMF4LGhJzFyQ/IVu9HhaMK5Z0uKMS1oNlbMKQFFQym4dlNq2hMdGWtHNOixGIQqaFBJSKvrobOL05xJGDXkVOYqTn+VLP+XeyCpASwLD8w5xsTZbjIghhqR3lquW5w02NgC3a5jl3iSzJCQggku35ylNNQpnaJ8r+2ivAsp6OP29L/jFVWUzOCLACxtAONH8Rf9SvUw821tHtJZlmo7YzEWpmBCknqcpHfyhPLlAzA5cZgCeT1gpKkGUrdjDBbPKMq8zKatOOkb2wCpA5EnyMMcRPKiVEHeJNLVPlFJxYQoLKEzAkuUKAZQNCORY0OhAiS/ICavZzahb3wg7BoaWskjKoFJB8QRQ1CgO54GxUpKVMglSfykjKSOYNjp3Q9mlBlSUpB3EDMRQlSiVKfixOWuiYs1TDehbgkALWlwtRTkRlchyUpcavlcNzgSZKKVFJuCxhoMIkbyd1YqkjQioPjFe2cWmdPVMJylWXNQkZsoCiGqxIp1gKpI16oXZo3FiZIIv6xkLQDojsRSTanrzsIb4fG5fmQD74VgmZP7+6Blywa6RzOTl+Ruuia8Ykh0oSk3tbvFYTYrZAmKKlLdRL6nzJeGXYDT/MRVhz184Maj0ZtsCkYDI9AX4P9/bRKYnkR1gsIMQCOMFu3sFgEzZwUKkM8UStkoDkDxe/GhENy2tunrG+weyg3AsH7nhlJo1WCK3qFIfiKelIrVh+FoYHBN+XT3aIZL1Ye+MAInmbJST61+8EYXAhGgI1d3PVjBpk8qW90iWSl4bJgB+zr8tOFYpm4NzUDw9GaGCMOS54e+kaXLbSMnQBUNkoe1erQbhdwfKlTcQPUMfOLBLoTGJlcvbQW70zFKsp/K3QlvN4pVhASeY4D6wYU0NfduERyjnGTrozA5eBCbela84eYTDPhSySVZ3dnAeg6uU+WsLgmDiCZckB3GdISHGZZUMooa/OacORMZu+wXQrxeCUQSpykXLAcndnMLtn4eWM3acaMHeG2PnBsoWXTQhqFqX1hPIQ5N7nqS58Hjp+BFdDqXKTQIylLf0qD68+nONTdqTFykSyolCbJaldS3zHTpFEopKgHU1Hce6wSUJ6PyP0iPKGDoXKw4JN/fdFQwCBUBjyPrDeXhCWZSB1UB6xo4NQegIa4bpcaxPIegNKiKFz75RqbKBFfEe6RaZZFa+cSSOhjIUXzMAk3qWp7EbkS2tbq8HLknRmjSE8hDWxgfP7aNdgngW1D084INK0jaF8RGCD/gJX6T4mMgsIGv1jUGw2egYz4TWWKcr8KU8y8Ao+HZiT/EBbiziOsVipS6IKwSfmSxVxqVV/z4EyMEBQLWrmqvC2nWPNzl0WpHH/AOipI/KWbTL5n2YpnbGIuhuhP3aO5Xs5LlgxGoIp40AeFU7AkkAKFbVJcU1a1+vov1DYo5kYZLALFO/xt9IxWzJC7KUlv0gkda38te51O2IgkgsSLswYmrfKNPWF8/ZiEelD6NrBUk/RcQNXwy4pMBJ0y114GFq9jzJZOZB40r6fWGc2ctJ3Saak19XilO01uxdgTYkV5xaLn4BpC7syP5ev0eNLmKNwk829SI6GXtFCyntEu1ADvJHOtAanR68hE5mGkTdAi43S2lOINaQc2vyQMf2czMuPy8SHPraIZWLw/XsFABKZ1WcAoN+DvC2ZslYc0NPd+nnDxmgYsFSnNpFgkUjX4ZQelq/t1jSZhHv9oomgGly6aQOXFuYi5RJvSnnEQH6mDZisSwAwD840od3WCkYZ6uDy17oqmSFfpPfC5JgBwP8AEMNkYaaslMskFiCzOAsZbkHLYA9YFMoi7w6+GCc62JByEgs7F034dTBb1YGjnJ2y+xBQt+0ZmAfu4XartAWy0BI30EkqLV0dqV4vDnapWFrMxmD6tXg3WEuGQtC1oSHGdWUs9zcUoecdad0SXoxmSU0UhJymlbOL86OI0JcNsHsyZMSE5klQcv1uDS8WTfhqYLrQO8/aOfm5IqVNjwTaEdfbxEnneDZ2BKDUeHvp4xpEtBqpx5jup1iea7QwGJhDfeIKA4dawavDIPyr8opXh8tadYykgUylMxv3jFkXYRaqQ4oQaV905+EVKQePlDKQTYVyiK2jBLjCIezMrz/y+Z+0ZE8w4+sZBFs9Im4IUUlar6MAfN43ImzU5i/HVrDXy8IVoxhPzKtpaDvx7hOVQbxtwHdHA4tHTaCUbYWHzJd7OAwq71+0FjaiVOVsw4t6nh0uYVLx7UNzxY+Tgc/8xeAh6BzxUTRqMwbrE5RvsKGUuehVUAF7Zrcy7EkuaWESm7KQdAks3zGpLDWwipKjkACkpdrAmut2B4a8eUWSJxCjmNWofCjsHFe+EqhhXjPhxRVmFq35dRXq3dCnE7JmJLZFHy7+Mdmva4LDyS7aE16vFK9ov+UAO5cvbWr1t6w65GgUmcSdmK/Sp7bv76wXI2eWqCmrbxPcAOsdKdsJdkM7afUcak217oGOPFyL2+wAsLQXOUgYoWo2GSoB8vDifN9fSK5+y1JDVZqkmlOWkEnFywp33i9GPqetY0cUhVFOw4Zg9qEvS3+bwv3IzoWnCEgZnAHD6U+0RXs5Bp2gp3+vuvi1m4YKYij8ybs3XQ9/KA17PWmqXdrk7rN638IfIDQrXsw++XfAsyQwv3cYYmetOpvQtXjqKxpM+7gqUaupzwiik0I0hXLURoH0vDJG0gPmBA5N9eEYqSouaXis4cFnAY8/36Q32vsy0SmdksgJUUtfMwfU6NeHGwtlErWlBSomWpIOm9lvoW5HSEJkIvbvPSC8Ni1yqy1sWZ2BvWxBHC8CvgL2hPjcOSpa5hAIJehFRcAHnSFuBx5ZLgUrzrW/GsQx22JyllKyFHMHdI4gNagiO1J5lzilASkZQ4Ao5cuI7VyR8OdQY5kYgsVpGVyxuXvxoOkEHaK2GYDwaAdgzgZe8zlTv9et4Z9nLLlxX34xDmkpSspCLSKl7RLMbcNG6WEDqWk2SCOp+8FHCPb0+r0ilWEazUvElQ1MDXLT7PpGlnmRBS5Y4vT33xFUoE0/aHyA0CZy9VfXveM7QjUdImuRS3j/AJikoIs/db1e0HTFoiqZyjSuTX4RMqJHL3rEGDmvrDI1GweY8TGRoyBo/jGQbNR28zZYLqcsOIIp79YDm4MixjpZ85CRU1PG3vhAk0pVxPPQNSn16xy5Ms0Ipaik9OvS7Xi9OKOpNm91ic2QLA14CnQQMqXU7zm9SPLjDXYNl6cUXJdu+CDiFCrg61+1RX7Qul1L0ccR5u3tovSVv8zDiKdwp18oRxCEoxi7Hve/D9u4RsbTDhyG1sRw1D290gfsQdVK5kmtqculPKmvwSABSujm9Cfftw6sO0Gy9ognMMoY0FQDoHahiUycg/mJpQB/pXhAAwayGowiiYSKMz8+B4D3WDj8Btl8/DpclLV515u/UwvMlQdyRpr7FoMVObQk1Gvp0jWRBBJokXpcm78mpd4KtCvYLLx60tvHx7/pFw22vWvUfeLfwaVNbU0f6RRP2YxZ72qK6Q+n2CmEStqOGIo9fTTnrEglC3FNaf5pC6bhVJ4nmIggEFhR+endAwXhrfo2Tgg27SmtW4h9bDwEQnSlVoTwuQRry4eMZhQs0AD699Kd8MsNNVYJL23QAHDMSbmjxJuhuxTNwyxUoa193yN6vBmy9lS1qJmTAkJqU2owc8wNWqBXjHRysFLVVYRmJAyu3Kockm/C2jxYNlJVRWVrNRQcPVmYfSBHlrsbE8s+Ltn5J61JRLQguQZcwTHA/ON50vwYQu2nLKpyyDmAYAtoAPvHZ/GfwwoFKpEqZlKSDldXgmpD8i3IRxn+nTEOFBSTq7j16R2RnF0SkmhhsiYkpCSQG418W91h5LwoYEEKfURzuGw+WGOFxpRS49OkLNX0KmMkyWo2v9XnrEVSHFi3Ond75xfh1kpzApVy141ccuMTQc3zOw6sRTpEG5JlKFMzD65g/KsDzEqHH3xjoFBOjMHvxLe+ogReFoWN7WtW9218IZT+RWhIFEn6NfxEbWt7AHuvDHEYU3Bccq6QGqSRQhvfSKKmCipUh6Ub3ZhEVYWhNLtzghMugrSvlFyFhj3XZ+NCA48oN0ahf+C90jUGhYNbRuBmxTppE9RNVE1NydAYvWrdP9vpGRkRKx6FuKukaRWaqJNTWveIyMh/DFco74EGTiyA1N5XkEt6nxjIyMxZGJUczabv/aCSKpjIyEfRRA81RzEaZhTuEDTUjMKe6RuMgowNN+YRVOV77jGRkO+hJDHCff6QRNSAFNSotT8qYyMiT7HQGu/93/z9zA6khxTjGRkN6D0LmCo/qHrEpc00qfm4/wBP3PjGRkIFHQbP+R+fq8OpKiJYany/9oyMiPo6L0qojp/6xOagKKcwB3Na8BG4yF8FRxPxjJTQsHzJDsOJpHKLSH98VRuMjs4PxJT7NoUQXFKw62Up0OaniaxkZFuXo0eyRN4xVU1rX/5+58YyMiJVEcgYUF0+hgDG38PQH1jUZAXYkgYD5ukUg0Pd9IyMigr9N/cxkZGQoD//2Q==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4" name="Picture 8" descr="http://115.31.139.56/~dsd54/images/stories/3/32/page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571744"/>
            <a:ext cx="4071966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142984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596458"/>
            <a:ext cx="592935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สถานบำบัดฟื้นฟูผู้ติดสารเสพติดแบบไม่เข้มงวด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2357430"/>
            <a:ext cx="4286280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กองทัพเรือ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2961404"/>
            <a:ext cx="4286280" cy="353943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- โรงเรียนวิวัฒน์พลเมือง กองทัพเรือ ๑    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  จังหวัดชลบุรี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- โรงเรียนวิวัฒน์พลเมือง กองทัพเรือ ๒  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  จังหวัดชลบุรี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- โรงเรียนวิวัฒน์พลเมือง กองทัพเรือ ๓ 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  จังหวัดชลบุรี</a:t>
            </a:r>
          </a:p>
          <a:p>
            <a:endParaRPr lang="th-TH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b="1" dirty="0" smtClean="0">
              <a:solidFill>
                <a:srgbClr val="000099"/>
              </a:solidFill>
              <a:cs typeface="IrisUPC" pitchFamily="34" charset="-34"/>
            </a:endParaRPr>
          </a:p>
        </p:txBody>
      </p:sp>
      <p:pic>
        <p:nvPicPr>
          <p:cNvPr id="3074" name="Picture 2" descr="http://video.nationchannel.com/thump/11/2009/05/25/Be6d59cja76hAh58Ai7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" y="2786058"/>
            <a:ext cx="4000500" cy="299085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xQWFRUWGBwYGBgYFxwYHBwgGB0ZHBsYHRwcHCYfIB4lGhkYHy8gIycpLCwsGR4yNTAqNSYrLCkBCQoKDgwOGg8PGiwkHCQsKSkpLCwpLCkpKSwsKSksKSwpLCksLCwpLCksLCwsKSksKSwsLCwpKSwsLCwsKSwsLP/AABEIAL8BBwMBIgACEQEDEQH/xAAcAAACAgMBAQAAAAAAAAAAAAAEBQMGAAIHAQj/xAA/EAABAwIEAwYEBAUEAgEFAAABAgMRACEEEjFBBVFhBhMicYGRMqGx8AcUQsEjYtHh8RVScpIzooIWJESy8v/EABkBAAMBAQEAAAAAAAAAAAAAAAABAgMEBf/EACYRAAICAgIBBAIDAQAAAAAAAAABAhEDIRIxQQQTIlFhcRQyQoH/2gAMAwEAAhEDEQA/AOLlNqMb4eoNh1bau7VKUmctyFZTcXGZJ6HKoSKGEZZjQ3uNxy19alxvEHFobQtRUlsQ3P6UyTlHSST6moAZcS4CMP3B71DnfMIe8F8ucq8B/mEX86EePiHQRUbRgfWtXnKh7ZJuoyKN4A02rFMoeMNqcSlZOyVEAk+Qv6UC1pWqVjekAXiMMWnHGl6oUUEzugkGK9OHkoykzYXgQZgQZuIi5jflUnC8PndSCJHi2nY3PSYrRDoJhOm1S+h2ScSbKXVBSC2R4SkiCCmyvZQI9KYcMw2HeKULd/LqAOZawVoVAkRlukzaIiALzqofCs3iJNybydb/ADNep1tepDotHZp5a3O/UlxwYYJzFCglcQQgZjaLam8DeLEq4qcI83i8Ip5yAfHiEBQOcZpHKQokiZHMzVYwSSVAE5UqIkkwInU9BerFwzDtuZsO4+n8s2sr/wDIEEyLFEgpJ/T0nkTTX4KXRY8Fi8PxLHfmcS62wlOUJYVIKoIJJKUgGVlSjvfYUsX2BeVin0spQ7B71sBRKXG8xPhXMGxSkiZk1WOHYnK4grUoAHMFojPzzdSImNbV1X8PuLrwOXCrQXBiCXGFJIyZRIKySbJVA6je5ql8tMCvcK4K66r/AE16ULQ8HGs5kIAnvUJJ1BQQoDQlvaaf9tvwsxDjoXhiHEwRkJCAgSSEoTMBN5tFyaurHEGnHWTiEMIfAlKSqXWybe3WwuNdSs/FTtccJhu7bJDr0wR+lIjMZ1v8IjmTtV8FWxHDOK4EsOltyCsGFBCgrLzBItm6TTXhHY5vEJVilO9zhELKXCq7gsClKQLKKswA00VIqsrSZvM9eu9dX/DzhuExuAXhFlaVNuDEOHQR8NjyyCDOhM1MUrJQb2gQ3h+DFDIw6GHUhTQXJdcCspKzIADml7xYCLVT/wAMOzbeJxCy+z3uHSg54myrKTGUhUwFac4rbtjxlGKw+HXmQmFOpQynVtmUhkHkYQetwaVcJ7aYrDBtDLndpbmyQIUSoqJWP1bJ6BIp38irBn+yT5YOKbbKmC4UApud4OX4gIGp5ik7CIJFW3i/bNxzEB7Dg4UwMyW1EJKxYrKdPFYX2AqTinZlr/T2cYwVElZQ+kkQhUDKAI0Jkz/Mmj9CEnHmWAcOGbgYdClq0KlrzKVOwyyEjokUrZwhXMAmASY5DU1M3hyVAAEk2AGpnaOc11Psp2KeZScQthKHXEBhllQJScwCXHXUlUgZAokTuTG1NbHVnK22IGt+X70YvCHKYmAUhXKSCoA/P/rROM4cpl5xtYGZCikibSDBv6GneJwyXyy1hgpRCEi4hSnFXUT62HIDzqXoCpqZpjwvgL2IORltTitSEjbmeQqZrhiioJymZiIvOkRzm1dN7M/h9icM4w+lSQZBcTMEA/Ek8/D86Owo5U3hCFeIEFMkjQgj6GamwuHexS0ozLcUbCVFUTqZOg3J6dKtmJwauI8SdMwhSlSrQJbSfiPknnqY50qxOCaQt5eHcUkIWnugZzKF/FO0RM+XM02B0rEdqGGXmm3CsDCIzLORUSUpabyp1IIWVZjyHOsxv4iuqUTg8Kp9kQC5lWJNpAgWiRrS1rj+BxKi4/KXVJyLzjwrRlAKJFpnxg28UUi4Zxt7hLy0pTnacVKSoEZ0oKkhSSDY8/TpTcvoZ2HhWKW40lTjZaWRdBIMeorKo+H/ABdRYu4ZxCVTlUk5pgwdQAYPKsqlJBR83OuFSipVyZJPmZmt2FlRgmQEkXAMAA6SP8TURVXiRJpEm6XDpXihJi1Y4ADUjKBN5i+nkY+cek0AbtKtrWIbrxxgjY6Tptz8utTsMlWUJBUVQAALknapYjzvykSkkHmDGtR4UajyqXHs5FKRKTlMZkmQY3B3FR4YQCfvSp8AOOC9yXk/mFL7sEgKRa6R4bnROaJMEgbUVx7sz+WeDbT7eIzEwWzEQEmVbR4vikix0iKgawylcPzl0EN4jKGrSO9RJc5wS2lPK1Cpa8CSdFSB5pgGfce9K0tDGOIwL6MOtDzTqQ2cyQptQCSSkEyREEACBqcp50PwLhhxDyWQtDZWYCnFZUzym9zoOtO1YBX5ZtLjylu4haVpazFUNJCkoNyQFLUbJ1gU04T2GaeWxhysMvrBzhSwqdScoGi0iJSTzpuIAHYThvf4kM92lQW2tuSkkAwpTa1ReywBIIsIqy8IbxWHWhzGuKQzh0Lw62puUwIQkCAsqKwUqBP/AI5JhNM/wowC8LinUqB7t5JS25EJUppRzJ6KH8SR/Kad9uux7+PxjQScjLbJIWbgLUqCmNZygVSi6vyMWcHxXDiHFsJcS4lpT0rjMoQQtoHYgWtzBkxadHa8I4al3Fo70KUptCs0LMJzJk66ykkG0TSb8ReBt4U4dtpJs0kE88qiJ8zNJ8TwB44N9BCj+XxUqTNhnRBMafEE+WanbCym4zErecU44oqWrUkk+QuSYAsK9zuNtrSlSkpWPEBIzATE8xJNtK6b2Y/CHvUtuvuFKTCsgFykgEX2mfSPZh25/Dd7EYpBw6UBotpRrAQESNOUG0UuL7E0cc7mx9vapsVwhxpWVxCkKGoUI/z6V07iv4OuJU0llQWhWUOFVik6KVG6Yk8xVy7b8EaUwlRYU8tsZUZZ0MCFQCY9NeWtNJ7CjjfFeyL7DbLikShxtKwsAwc4zZVHZSZjaQK6f2dYRjOFvttYZtta5SpMFLalQIcG9hfoRQrXbbGsNhT+DSnDpKURBQbDRIUSTAHLbWrfwHtMMUyHGmXACopGYAC2pkHTbzpxQzhzvB14bFJS2UuOtOJHhGYd4CITB+LxWmIkHle88D7fBOOdLqSsuvBCTmBS0gHKMuoNzeInLN6a8PwmCTj3GgFHFKzkLPwJUQSoIE7XueVUHCcPODxjf5pCkpQoKIi5CTqnmMwpdAFYDs2y5jX8O8pYVmcS2of7klXxCL2E9YO5FdG7E9ikYVCXFo/jwQTmzJ1MFPKRHz51jPZ7D4vEN45hf6gpQA1KY9QbAEb1ZAruyZ+DY/7eh6ddqpIBMnsMwMQl8ZswUVqEyFEkmel405VYlJm1CYri7aGy5mCheMpCiY2ABufKkOH/ABEYUrKpK0XiTBjzAuKq0gKp2nxjOFQ5hMKiCoZXnDdR/kB5c9r+dLuC/h/iH2FOQE2/hhRy5v5tNOWkmumYHs5hw4p8AOFw5gVQoCTPh/rVY7cdui2os4dWUpste4P+1PKNzUNeWM5s/gnErKT+lfdk6gKvadNj7GnbeMxOAUlrFtlxiYLLgCkETfuyZAIJm3MTrRfYR5CsQ6p8p7koPeFwiCSoFMz+rNPXWrb2gw7eMTiu8/8AxoDVzGZTYUDANySY8oqYqwQs4DjsE+y7iMUGw22sIQzlGVlKjbKkalR1XEnKdhXlVHA8GeZaxKncNnRkRLaiUKILicq0QNlCD/yryrTZRyzB4UrQ6qQO7QFGdwpSEQOsqBt1qBlo3PK9buNEEg6j1ozhafHB0Ovrb96lszBWFkEKBhQmD6Veuz2GYYbC82dp9SUKBbClsllLbqlkKEKI7wwAIUkKB1tHw3syriP5lLWTv8OS4BoXUuaidMyVAxNjnjYV1jFdnMN+WfQUH+OpZzwCULdDchHRJQgQNk010MH7Adg1MuKce7taCx3ACVZ0LTn7xKwD8KSgpGU6R1rn3G04DC8XxDQQptnxIUtKlZmlLbOYtAWgKMQQdVAbV0vh/EF4NtloKS4GklBkFKiG7KVGwzEj/wCI8q5L+JnBlJxTmKTlUziHJSQoEhRGZSVDUGQT6ik2uhMqPEUt96sMFZaCiEFYAUU7FQFgY5ViU2otfBlFovAjICN7nTNbkkkA+YqdzA5EpCkmVtqKfOxT10OlZt2ILbU26htQGVY/huJASEqTFiAN7TfesVh0pR3clU+JMfpJMH5AT51DhEJQmVQFXEEG+xvzFveiAlN1iwG5PTSKwkxM8/LqQ+nkMsE6CDOo23tSzApWXglJOck3mDN7zrR2IxgVrY7AXgDpprArTh7qc+b9X7naqTaWxWdr/BnF58E4ld+7eKgVbZkgnrM5veuihYrhPZ/tl3DZabAClrBKgJOYxci82Gg5ne1dG7M4t3FNd64m0+Af8RlJ0E3rox5E9Fp2WjEYFtwgqSlUWuJGqT8ikGvMJw5KC6dS6vOqf+KUgeQSkVOyLXtUlbDPIr2srKAPIrxRgTW1D8QwvetLbJgLSpM/8gR+9AHKO1vbE8QeRhMMnw95AWdVagkckRmJ5gbV0nhmGRh8KEMwsNIITBnMUgk6blX1rk3avgKOHKDbalKWtJK1m0JNu7TynVV5Iy7Ez0zsLwM4bBpQsypf8RQ2BWB4fQAes1CewOedl8c5iOIl+AHe7dcSEixUEEBMcpP3NB4/tOrEslvEp7x1JHdO2SU38QVAuDyq69j+ynd4tx4DKht15CCTJI+GIjaNbzej+PfhwxiFlxJLSjdWUApJ5xsfKinQC38M+HutMuvKnIpMoTzyzKo+XWpOxWNfxKsR3i1KbUiL6BStIG1psOlXXCYbI2lEzlSEyd4ET8q0wXDm2QUtpCQSSY5mnQHNuFtltnEtOt94GloKk6KuVIKkHYzkPlT7gz+BxkNqR/EEwldlADVIWPiAM9Y2tSr8UMIUOodTIDiChUWnKbg85SR7VXOBcJfeJcY+NtQMJIBE3SoDSLEdIqLp0B2NvChtspbTAAOUaX1+tcL4vhFpdUhQJWFEHeVTH1rvGFUooQViFFIKhyMXHvQy+CM5y73KC5rmIEzqL+YF6tqwOIdouHpwznchUlCU5yDPjIlQ9Jy+lWn8MceCnEMmStSAtAN5KUkQJ3un7FIe33B1MP8AjglaQqUgwSScxvvP7UhwnGF4fMtshKihSAbyM4CSR1An2rLqQBKO1GIbeK1qLhGZK0LJKTJuCP8AkAbbpFZQPC+FuYgqy6gFRKpjUDWDeTvyNZU2xWUzFtgqVAVeD5SBP/t9aJcxMwQSSfiECPQ61EQouDOLmAPXQ9albCSqJIVOu3kaUn5AsnB+Ldy6VJQkLKQgki9j/tmCTuog7HrV+4b24LALay2hIUZhBINh8BFt5k8jXNcI5kUCpQCpCpIBva4Os1viMSpVhfX/APqsnkfgk6Tx/wDEJhQT3CSoySowEyTF5MnXNy+LpVP49xf8xhwwpKUwc4Um99rdAVf9jVefdCbA6a39oj7sKXuYlYIvvz8qXKcndgWjC4pIQEWCcuVRJ11kgaak+1LcSAtwKzHw2184j1igWHVrBkfDf5VFhXjJsFGPWhRdjtsfcTxecZVSCDOypVAzKveTlB1pPiMcRaInWOvy2opxViCmCYJEEG4sRO3XrSrMATsCIPz+/WqjG+xUGpcEZVA8pBgW5/KoUISFzeIsCbnX5ViVy2oJElJlRJ2Jy+2k33FCB/cj1+duVaUNx0OG3wViDMawIIje24irl2a7cvs5UySkQneCJnUCYgHQWk1QWHkgRHmd/LypthsSCBmIMEeEi1rwN6yeuiEfSvCcb3rKXJBzCbeen37DSi5rjvCfxXcb8KkIUmRkQjwBIgWETNo13Jqwt/ieop/8ICtQcxgDraZArpWaNGnJFue4g5n8ITkGsmDyA1i538q3PFCYyIKxbNBFumsSLW61Q0duNZQldj+oWUd/h+ooRntk6lEFKLqJBFoJ1kD3vR7sfsLOqtLkAkEdDtW9UXg3btAADgcmACZSU23ixp1ge2uHdWEhRTO6rD3qlki/IWa8Y7IIxOIDiz4cgQpO5hUwNhIgE6xberCBQuI4khKFLzAhOsEHyFaYTiqV7FJmBO/UdKvQwxDYGnU+9z86xSwNaF4hxANJzFKlXgBOpP2Na5hx3tI4674nCnKcoKRFjfNYm8Rz2FROaiB1qa9mudcL7YrQ2M7oXl0zzKs1gJFyEn3nS1SYj8TSHDlQkoHMkHz/ALRvrS96IF04twlvEtlt1Mp+YPMHnSzsx2SRg8xCipapBM2jMSm3OIBqm478Q3nBYhsfyWJkczJ9ooNntfiU3S8qN5IVH/YGpWaDZNnXa9rl2G/ELEBV1JWNwUgfNNMUfiardkeij67VpzQckWPtbwZOIaCC3nOa14IsbhW1wPSuG9puBLw7q0EKKEqKQspICiAM0c7zpXZcL+IWHUkFYUgwSREi3Uc6l440xxDCqbQttS1JKmpIlKhoeYvAPSk3F9MfZXPw24I7hnUhxMZsOVyLwFOSATMT5VlPeCcXDLbbBElltKFKKhNrDreCQOUVlNNAfOTSJUkjQaE9I09qjdwg7wm5BufaYmpRg1jQj3mOd9PSsfYUBGYH119a47/JPIxT6Da/nWqsadBp0+tAh0TEieX3rWPjJJPtv7TVcAoILpVEbVItohClKIhM235/vQCUOlsuJHhBAJkGJ0t52ppheEPOtEp8aRY5bHnljneapwobi0rYPg3VLbUoCAiCRuQeW2sWor/THShTobWEpElUGJPX12oBh91g93GUqTlUFp0E8j1vVkc7W4hpKW0KbIgHPlzJAIiADpBSZ+zRJNP4ocoyTTgrF/FcVmDBWCD3fxEkyCT12M60rKwSZ5+lN8JjnH8aFKUlLhgSkhKBEAa2CY++Y+Hw6AHc6fEkKIIcCYN9ohQmNNaqqNXFy35IMG9/ETbNfKQIGYKEEctKacW4D+WIWB3jSyMjnL+VQ/Sr67TSdkZrBMnmNvONt66BwDFKOHcbUSQpOWSlJIJGlpSrmDz63rOdx34OXLKcYqX+V3/0pmI4YolXjGtxuDe3XSJmjWcCcsAg+smOnWRG1S8U4evAOtNl3MpScxyg2uqJSoXnX7khu4vxqWNCokACDe+g0miataNpRi0nFhWH/wDJMEgC089CP7U47/wgBRTfc3pOy+paCSpCRMbyIve3OdOVTMqSQAFSTsk5o5aDy51k4ysni06GjTkCZEnl8qKbeJmbW1+9qUsPZUkak+oHrzvNNeFM96sNykGxgkjNMSB1A2tNOCbdIOuzFKiJMDp9+VTJnY6T/imHaVnDphKVQsCFgRlA2nkqkbaTEgyNr2tSypwdAnaslw+NIkSRzEx1o/B9pHmyciyDBE6kT1O/Wqvj3VNKkoUUx8WYEWFh0sOVZh8YtSc5jcWN9RygGnHkvkmTZ0PiH4lK/LhsouUFClKVJMpgq01mTVHw2OU4khRJiY99I86X4jGA6gk+f7c6lwy0toBFyTfY/Slkk5K2NE6sfBAIOsTtU6FhRBkzO37+lDQl0AggkQY1F9LeQ+dTOqSBEgR1+f7VnyT15KTN3l75t/3/AL/KsYxRH70ocxsK8Cs0GB/nzqbvFJOZYgn/AHSnnpa9U8fhD43pDT8xMWny0vUwxhUCAAI+X996Q4fi05gNUzI/oa1bxRWFZTraJvyt03rVqXTJ4sb/AJ8aZyVC/mf6VMMQsKBBiOViPofaq8hLrXjA+U6/evlTBhbi0+K0eoJ86hxp2MbscfxKXFqbdUSsgqJmCQCkSRc2+dZSReIU2AFCJ5Gf8VlPlIRXhjVqUREbZREdN761NiwvKYMETt8tb0vRggmS5MbRv99aLwzKVgoBKZGtok6CIte1aNRW0THG5ukA8FaAWCQlRvZXlN9bbetG8VwOVC5KAAfDGpgwB7Vvwzh3d/EFByQEpIMLkxYga3/zVoRgWQssuBPhN5FlAiQfOuiEfdlSZvnvHFaKlw3BOLaVkQVSQLTaIOm81YW0P4ZxCMpukWOhFoubbirdgOFMIaUGgUkeIHNbT6GNztVV4/xEqekTDYSojqSJPtl9q6X6RSXyZx586yfBdAfax/vlNQ2QQDmXFr5fDI5EK/7VLg+zDy3yvEy22lJKSdSBdIT5zc9TTHs/j5IsQTmJ5GBM+4+dO+0XFu8w5I+IJST5Wn/1P/rVw9JFavQlncIcIrZGx2TwiVQtAUlSCcxJ0M3G0ibWrML2WwvdKCUd4FBQknUpumD+k9Y1F9xReDcQ5h2ikhRCZkGYJmxGo1AvSXs72i70BrIQe9JzZh1JtGl+debDG/5HBbVnKp5uT26XZWuH4YDEZHUqYCiUoASSRoIBOsWmdZq2PY1OES2llJBSkKVmIJnrtJgnpai1YpIWjOBEC5j9QvHoZqp8QwKjisTObKgEmJhQSixGxkwa9N4YYtvZ1ub9R8fC2XTBBjEqbfW2CtMEZoJ5+onY21pFx7sw33z62ihKQAUNR+ogSZ0SknSJ9BSnsTjnEuQVHIqZTFhY3B6GPeiHMePzbgzmDY8pBiL/APHUVpWPMrIayY3TIGOCpGFOdxSXRm8IyqTzSDeRN7jTlQDOOUO4UiRBsbDkSLR5034HxFC33FhIUAjKLxyzHS8gkeQ61aIaYSrI2EkGQQkdYV6XFYfxuX9fydX8lQe19FDxBlbalJhJJEjMBI8rEhPKNPWrFgOHKWYSlRgBRUAQJHIxE0P/AKMy484FSAk5+7SopSLTIGl6ccf4unJlQIWhIiCdAN7+KwgzzqV6Nt/Lomfqo/5WypsuOLK1DMogk5cpJsDJnUkGmGIxTvfIQsFAU2lQzA+KSRJJMgSCidooThnFu4LjqcwWoyb2F5O2hP7VJi8OvEhC3XytQkp3yg6i/UfKk/S2i16iH9WtEuNx0IWmAI5jUCJm95k7bVp+YEpy2ITIhFtCRF7aEefnR+Dw+FShTb2Yldu8UolQnbllJEQBUfE2mlYphtoZW2U5FKKSScyiYJm5kkdJidq58mJY9MuOfHP4pAPfgLzQCuB6azQjzpN7HQRYa8p3qz8d4Ewj+I2pUBWQoIRmESR4spmQD/ekfG+FLbSjKgwtXw5UzFtcuhnnFYwx8tozxuE9p6AcNDigCckyLKiDeJGp0g8prHsXC1A5CQIOZM6Rve4M7bCnjnZ5lbYKHDnmSu0ASZAT1vvttTQ9lsM4tpw2CQCoTdZNzmG5iJiBrJrqXpp90Ws+JfsqTnG+5cS6hKSoQJA8JInxZegqLjfaJ3EhBfhUSlJ+GJiRaBsKY4/s+2hDqlOZUhZKRGgv4Ym5I8IFo1Ne8Bwv/wBqpa0A95IToSBotQmyZgpnbqYrGUVj/sdMZKe4kOAYUptTyE2SnItQTIBIGUnl50AjHQNVXO0Axy0j16U/4dxwtrS2wAhtMSB4gonVRJAzeo0ovi3ZfDkZm8yFrVmOhF/0pFoAPmbVi8yTpjnJY0pSEi+LlMCSfDBJ118OnSo3eJEC1vK1XBjg+GRh8rrYdj9ROVfSCnQdL1XOOcLaw7vgzKQq6Sog23BteOY2IrPnBvR5zzQnN0KncQpRkjMOeteUe0+C2o5SkCIIsDfUT5jXnvWUW/oLK2HgQTmncBaZF9R/epuGuoAXmMW66jYetqjGB0TOXwqFwY1Np53rzDMQFpVsuDvsf3FbyScTs9OmpMs/ZriufwLuQcwtuDI+decbEvJUbqUnLG8zAPsfkaA4RhwhaSD1ph2gx7bWIQV2i4gT+lJ+prL0tL1Gujf1SvCyypjLMwArKeWWT/X5VTOMsKOJAbUSlaBYGxySFC2vwg+ooniXa9ksFLZUpShBlOUDxAzeqesqzO5SQRJEbCZMele1my/5R5OHD/pl87L5QpRKkiEZRJA+LXU8hFS4/GBo5XI7rKUKWk5iLqEgDUhKwfauahV7386O4cgqzJG6SD5ZSfqBSlmbjSKhhXK2ME9r3mVrSy54MygkrQkqKdpkaxy5mpuA8bGGKFLQTMkRAtpafr0qtPG5qR7EEhPTT1j+lc0EoytI14xad9st3EO0qcSpKktlKUSCFQrNmMiTFov1vW2L4mruSyPChwZso5TzNyepvVPZxCkyEnWj1cXWo3IkAAGNh0FdHu32Ze1XQ2wuL7ll1AylRSfFFwQRBB23BG9B4niC0hJCQsuJzKUQSbE6Eacz50tTilmWwJLkDS8yLD1AFWXE8LWy9hUpHiU2EnKqwV+qDppc1lJ6XBdG0V8mpvsWdnscApxSlBBgwLXmSRfoD8qveNxRXhXHEmf4ZWIE2ICvlJ9q5txnhi2HlJcSBPiEGUkG4KTuKHbeMQFKA0gEgfXrWkcjimjKUFKSZdOGYjMtTjiwSfDsLbWH1NTdoMUgISttxOdRIKZCvCtJJtt4gNao77gzqI0mfpasSRmsQNfmLfM0/dfCh+0ud+CxuOBbcJEk7fU+VS8CIkk21t66eV/pUA4aQ0poFSQEKPeZgApeY+EgbERG496rzeNWgnxEHT22quclK2Z8IuNLstHGsSMzYP8AvTJ5a/5iosfxhsY1biEqUhS5gkgm8q8pMkcqrjry1KBKid/YV5+ZHMzF658iU5cmaY48KaOmJ4o0+ye5BBWU+FRHhUmNFE3kZuoob/UP4IUbhIiNDaefMzVLwHHe6bUBdWYEToIn+tEudrVOgJUgAmEykwNdYI1vzrXE4Y74+TD2X0vsaYPHBPiINzETGpO8eQ9TTfiPEihtotmCtJjciSkac7VTG+JgEphSlTGwCY9yee1a8O4h/GBWQlKZUBeARFooWaVm7wxr8llxeMSVKS6ZyQI5lVyfeflUOOeysZU2BAt0kkj3pbh0966tRINxFrHMf7UTxN8KAj4QTPoVD5mYryZpud/k9SFKNI04PjyhSQEJUSq2Ynpyq0LfKnVR8KTzm5skDyAmq72Xw+bEIUQDChA+QnpT3hjiDKc6ZQTmEwrNMGUm9tPSsM9Xo4PXXwS8GcUR/DzgmU5h/wDqf61vxHCjFYUpbhTiClSANTYJUn2g/wDwo5trwKJjKClRnQwf3FI+z2IWlspTIlRVI/l5+5qYLSl9HF6fDzXP6FqeCPBSkKTCogpPUoUDy0FZVofWsnMshMiJ15ESPLfyrK395fR2VErvEuNtQQRnWSSI2JJ+IjQa2FIOHPXXN9D7f2ocNkHT12869wjxQsH7vaumONJUbRlxdlhbxSWxfMAf5f3BqHtflcyLSZHhkGxEpInylIrTHpjuW9/iP0H70v4s6pTrgHwohP8A1gfUVcfTxjJSXYv5EpJxl0K2jYjzorFN5UhYnx+Ez0Sn970I2rxedFpxyi0GQkGHC5muT8OWI5VtKjOLYEdKYdn+J9w+F5QsQQpJ3CgQb7G+u1atYRTwBAA20j6eVGssNJ0QSoG5vb0qXkSHGDEzrZKjHOK2xCbJMAeQirCGE6+EQZNpFx5UYcIyQhRQF+Wlr6WPyrL3TVY0VhjChLgDlgQDrz0rE4ZSV3QoibWN+Xv+9W0Y5pKQAnNFtNBr9a8w/FM6iCkhI5GfPfztUe8/oagkK+H8OUMUhakHu0kGCQCBrFzqCflVoxIPeoiFBNwqQQbKE9CCB7mknE+MAeECDobXjnPlQiOPrBGYEAKPMax06VrjzzjHSRGTBGTt2M+LcMLzIC1JS42olN7ZTGYH2BAHLrShjsmuDnVAuZAJ+7/SrW26FNhMfEm6hqRY6nf9prdpxDYTZSSeuvrWEvUTbtlwwxWiuI7GIUkkPeyZg/8AYfQV7iOyiEQMrjgO4WlMabR6yafO4VtalLGYG0kETNhca+dB4ttIPiSpQVocxmxPX1pc5vyaOEBU/wBn4Ccrm5gkyPDyjoRf6UN/9MjN43NZNgekz6n5HlTfJbweE31jnpa9/nUiAopzEhZSBcSOVzt0q3ln9maxwQif7PAHKlzxX1EDy1tbeocP2XWZzKSiPMz7Vaw2CBCY5pJuOWu2nvWuLfKEEhKCBAIMA3n+9T7sjR44lUc7NLB8Kkq8rH2PpUOD4O6VEwElEGFnLPQdadu4pK8oFlZgYywdrSNZ0ivfzNyFC56a1rHI/JlKCfWhevCthNnYURKsyFZzIBKRsBO+/wAqSKPiNWPFcPCvFJQdI1HQdKVY7huVCFpJOcKzcgQbQeov6GtvcjLox4SV2afnFIUCNwmetGY7HZiLQSbjblNhSjEP5oO4EeUaUU58f3veo4o09xrSHnCXp0EKIiZik3GsSpWJdUT4isyRAk7m25N/U0Vgl+u/tSVSpM7k/WhQjHoiU5S0xtwrv31pabLjn6sgJNk3Np5VdOFMD8uClOZcneEx4YA8vFVW7KdqV4Lvi2kd462Wws6omJUOuvy5Vf2MHlSACU2AEaWER85rHPpGmPpoiw+BRlKVGQFTE6W5+tZRbS1Cdzmg+wrK89phX4OUIWfPzsKzN4gT61ohwmbjSpcNAMxIBEj3r1odmcuhxiHJxZVEoTlEjZMC/lvVeenMVf7yT7mabnFBDi1AWKDlm5HgiJ9KTvDQ+QFaT0TjS2St4cQOc6fvUiSESBrzqIu2i81iWzFyb3sb1izW6GTeMIE5oPytOxrYukkWB3uPU+n9KARqNd9pnyqdTMi6pPIXAqGkVYzOKQoiyQJjUkne40mLVrisY3oVwBYiCD960tSuBfZOun2agLckWB5TuJo4j5DX8+nRHi0NxrB5EDbei28T3oBSotxYJEAe32daTuokhOp0Fb4FRCu7KbKMSZ3jlvNJxQKVdjxvHZVJLjcp2WBfQeXTU71M1xsBUEZkmxzXI+ZERSdLrskhQjXKdLWH+aI4eRlUXI8Ryp531PkAZ9IrNxRfNDtSoALZQNeggyNIB3iD0oALVlHhIJNoMzc/7hbYR6zWjSUZZCpmP1crzH/Gj21ICR3ayM3OZM84iYB57Vn0XzTBne+VcIA6gyoE7m88/sVn5JQTC1KtOUq6xa2sn+1TpxwEBSgIVHhkcoJvAPTepHOIEKT4s4AkpJyzBukcuU8xVWw0wV3hqshIOaYuNp256xFBEKBUooUmbeE33ACvSaOYQhapAUg7mdZ00salKCrMkEE28Uxt051XIniQsI7yIJEAeLkJ+dYltST/ABEko3OadddPu1aJxJSe7cBTNpsY3/fWd6gTxIHw3ANikzfaAeWnqKnbKsHxeHaN0Ezuk2UCBYA6cq3Kwkamdyoc9fKN9a8x7ITGUxa8b8/XblpS0oI9uft9K1XRm9BbuK3TChyH3JoNzE+EBQCk6+2/nc+9C971IP3/AIr0mw8p96tIz5WDcSCc5ygAHSPIVupyVA84oZ40bg28y0dYrZIykwrBtEygXKhA9f2rfivBUpxRab08MCdyBaep+tecKdHeDzpl2peQH0ugm4hVouk/0PyqZ2mi8dbsWv8ACQlTaiSEOCZ1g7j9/wDFX9fFlZvEE5REdQYjU7gUm4zhkPYMFuJSAvrYGR5wT6iieyGIS+yUmCURNpgGYv6c655PkrZukl0b4niCrhSiJOn72HSspoMI0k2WAeUiB0N68qNBZzVWBPKZ61E4CiCmx5f1plI0kEzvWz2GPIVup0zJxtEX+muLy+BWVxFjGUSBe5tG/rS1zClHhWCCnb+tOH8Y7lCO8VEQRJFuXz0oJeHAMayYma0lOyFBoEQoXAqQMTfQC5/rWysDBJvWpGXrNRZX7IymvC5f5Vu6m06A6Ch1KoJZNmk20IrCs2B2+7V4hPOtlNE3ExQBsD0OtFtYu46CDytPi+lBZhYdLzz51427HX96TQ0OC8spJnUWJ8oAG0CSLc6jbOgJna2u9vlp1oMOJnp7Vt35JlNj01Hr6fOooA1Upkf+sR6i3lr151otwpna9rzpyqNGLWRBPkZM9b+uleFR8MxI5UUUeNuR4tZuZ3J1mmLeLAuNxMmbGwIkevnJvS4qBMc7D+9bIZKVDxEHQ9Y1EfczTpFpjlvFTChZQEATYwR8rg0Mt5aJUBl3GsHmPkaDxjXK9585HX6a1InMRzB2nla3yqaK5DFrHJeQYPiAlQiANoHPSelLcTp4Rad+u3L+9e4JqF+E7m/MdZ6cqKbwRUJlRTKoBGvL5iikmHYAwVqlKr8toNoj2oZSJMC8aTbzFNxgVIVIBI+9Zor8ilV9DEn7P0o5UHGxEMORtI5zNRtoTeJ05TEVYk8PAiCfQ86hVwoqMW5jb6GnyFxK9xHgjiMhUhQSsSklJE/Yv5VHw+zifarVi83d90VEAwmxmb216/typejgYSqQoGNia2jkVGLxuxRgCQ6kb5h9aKxjReixTc6zE+otvVhb4Fh+6QoOHvMwJmITzg66wOV6Y8W4u6/CnUoHhyZkt3UABAUQb6a7RypykqTQRg7aYr4Ziy2AgqIOUAzoYi/naKXdm5Q86hJISokym9kk+9jTnC5XEzlIN7KjTQXJ5ztW7DABJSgp6giJ97RWHJKzfj0DnH5DCwoDkUiTFvLUm99KyjV4MCwg8gqTHSbfZrKnmi+JVVYO4INxf2ophJAmZ3IFvs1nek6yYtt+3716Extf7irMiJxOYGZB671EjCk9bTpyoxCTJiD1mtxcxlP3GhoCgJWGJP8AmsVgRvfpp+9MXEDS5I1kQR923qNxkQLH1+tFhQoewgtefKsOGAtB3gk+sU2/KT9n6V63gRvaOX3pTsXERpw8mARB++VbKZ8WugMdY286sKeHom5iTqRbzgbelYvhyCYAzRoYP0FwKLFw0VhxhW4tW+FZKvDvNWJXCkm4Ec7zfUxN48/c1C1hUSYHiE7+nn9NaLDgJu4iI039d/7VsBuPO9qOeahZCp1gAC1h0EG29at4psWCTJ6xobCCD9aQUaNHRRT9dvrU2IJIPhuBYjz0O42vRLPEUGPCoqneMv0PW1q3azGxRY8iLxppFtKkqhbgkAZQoSYnSQLUYqSCsgG+kTYfZ9KP/LEQYUIkWg89N9CL9KmbZSrYiBpCoPrIobGkL0MhQlUkRI1B6z7a3qYcNA8SQRuQq9uh5W+lNkIA0OUZSDAgeLXWY5VGvDBJzKuPa/S/9qmy6BjgSoSkBJ0JIk/KAbc6KVhogZgABcRrFudptoBUy5iAkRHO+8XAN+fpatVOFOuYcyCCbeY0veiw0asPGYCZ5E6H57VMXU5jI9CD7ftQne5yZQsXsQQLeU7ya3fdKkwk3iDmMHaKkZI/gm1QogcxeomykJ+GDz16WpWH1klIUIGviA9r3n9qNwqUqKc8i3+6wjc+2npNDTC0ELSb5gCNoAHWb1CrDAGZ6aZjbl7/ADolTqVWMGRIgGdNDptGulCPwUyRedDy1A9BPlFSUwbFYkAEBAJ6jSdAZteaHZU4pHh2O1h6W9J6VtiMIAMxzEgnyM3E+tRIx6kwb5jG1hGgA0032q/0Q2wt1JTEEgjb4h1kc99YqRAypJIiDqBz1kculRJ4mrJcgAi4IAnrHyk1A1xEZhdQAAtt4NOpiT9ilsGHDHCJzKy6C0HzG0etZQrh70FXhBUbg3BA0VEyNxE6+dZTtBYN+XBtB9B7V6lv7/tWB29jMc69W8SQcoCQN+ZvNq1M7Nwb6kR6VhSSbG/S9eZZvaB0qVtPOw1i/L+1AzYNHf614ALW84P7UV3aot86g7opIUtQ1taU76gXpATNIAiwI5H7FSKQYk5YJsNyOcTWgTHiP6jYTyMZj9IrdyVqCZASZIjXzoA1bvAgXNh/Svc3L6natzh45/L75V73FpsduX3/AHoGed2DqPcVu0hQBgZZ6Ab6/KtExsbViE630vvof8i1KhgjjQTmJmdsxImTr5/1qJKVqblBQJJ1EmbTM3FNDiEnKLkxIJtOv9PpQOLdWkiEpuN9ees9KYiRnCGJKBI53k+W16kbTlUdRuedto+961wHGpSoBKQqbEgmBPzqVIW2oqWuQsk2JBvJOm16BoxzEKTGhkSBcE2v5bVJ+ZBScoKf+WvzMVpiGlRIFlaGZt6/0qJxxRAkg62AjQEzp66nSgQQHspgoCkj4gr6yL2nSo1oTl8IvOgsBcHl+9DoClAkHMmJBIGx6Qa3wxk6Qd4JHty+dJoCVObLICs3MaW1tuZ/eo2UuC58e17HW+/lap3VEJIKokW39+etDrw4BBm/yPytSSGeqcCT4m4UZINr7bH50S6hNzFjGaPDfn10qNDN4UJ3JsTeb3I3qF5U84jUGP79KANVcPb+JKRzvYia8awoVECd/v8Ar50O/hyLje2sfKtsAlcxvtcb9eUGh9WC7oMWlCLqEgTHiuoncq5C9ugqLFLlSlSEbhJI9hfzPWikO2haIIiYg3tB5XE+9aPspv4Ene4v0GnnWfZYvbBhQkpVM66zrr0Av0pe4VH4xadeZpqpSc0EDMbCJsN/vrQGNRPhEc99f6U12EkavPg6z8pP360NkQLkKJmwjwgaA+8e1efklm6iDB03P9K1ghWpnTp6j2rSiLJvyyli5iALk/SfWsoUvLEAHcwPO9ZQK0f/2Q=="/>
          <p:cNvSpPr>
            <a:spLocks noChangeAspect="1" noChangeArrowheads="1"/>
          </p:cNvSpPr>
          <p:nvPr/>
        </p:nvSpPr>
        <p:spPr bwMode="auto">
          <a:xfrm>
            <a:off x="98425" y="-868363"/>
            <a:ext cx="25050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8" name="Picture 6" descr="http://t2.gstatic.com/images?q=tbn:ANd9GcRq6QfQqo3A_0FC7zw1lzECcRuQc8hYECdVgUzrdMMl7PSMKOjb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75" y="2795595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t2.gstatic.com/images?q=tbn:ANd9GcRd27WMaJ5qe32pdZmWFKfwoG2bdVcFXm9jmx8PXCBAjFOR-CF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9273" y="3857640"/>
            <a:ext cx="2466975" cy="18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www.navy.mi.th/wiwat2/wiwat2_P%208%20family%20day3.files/p8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496"/>
            <a:ext cx="3810000" cy="28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054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56054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0" y="1080120"/>
            <a:ext cx="9143999" cy="563231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ผู้ติดสารเสพติด </a:t>
            </a:r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คือผู้ที่มีประวัติการใช้สารเสพติดอย่างต่อเนื่องตั้งแต่ 6 เดือนขึ้นไป           มีการเพิ่มปริมาณในการใช้ เมื่อขาดยาไม่สามารถหยุดหรืควบคุมการใช้ยาได้ และไม่สามารถดำเนินชีวิตได้ตามปกติ</a:t>
            </a: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>
              <a:spcBef>
                <a:spcPct val="50000"/>
              </a:spcBef>
            </a:pPr>
            <a:endParaRPr lang="th-TH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ยาเสพติด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8" y="2592288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การบำบัดรักษาและฟื้นฟูผู้ติดสารเสพติด </a:t>
            </a:r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หมายถึง การดำเนินงานเพื่อแก้ไขสภาพร่างกายและจิตใจของผู้ติดสารเสพติด ให้เลิกจากการเสพและสามารถกลับไปดำรง ชีวิตอยู่ในสังคมได้อย่างปกติ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5075400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ในอดีต ประเทศไทยใช้วิธีการบำบัดรักษาและฟื้นฟูผู้ติดสารเสพติดอยู่ 2 ระบบคือ </a:t>
            </a:r>
            <a:r>
              <a:rPr lang="th-TH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การบำบัดรักษาในระบบสมัครใจ</a:t>
            </a:r>
            <a:r>
              <a:rPr lang="th-TH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และ </a:t>
            </a:r>
            <a:r>
              <a:rPr lang="th-TH" sz="3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การบำบัดรักษาในระบบต้องโทษ </a:t>
            </a:r>
            <a:r>
              <a:rPr lang="th-TH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จวบจนได้มีการตราพระราชบัญญัติฟื้นฟูสมรรถภาพผู้ติด</a:t>
            </a:r>
            <a:r>
              <a:rPr lang="th-TH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ยาเสพติด</a:t>
            </a:r>
            <a:r>
              <a:rPr lang="th-TH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พ.ศ. 2545</a:t>
            </a:r>
            <a:endParaRPr lang="th-TH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28" name="Picture 4" descr="ผลการค้นหารูปภาพสำหรับ ผู้ติดสารเสพติ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88232"/>
            <a:ext cx="400050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142984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500174"/>
            <a:ext cx="592935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สถานบำบัดฟื้นฟูผู้ติดสารเสพติดแบบไม่เข้มงวด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285992"/>
            <a:ext cx="4000528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กรมการปกครอง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2857496"/>
            <a:ext cx="4000528" cy="353943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ศูนย์ฟื้นฟูสมรรถภาพผู้ติด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กองร้อยอาสารักษาดินแดน  ได้แก่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       	- จังหวัดบุรีรัมย์ที่ 1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	- จังหวัดกาฬสินธุ์ที่ 1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	- จังหวัดเลยที่ 2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	- จังหวัดพะเยาที่ 2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	- จังหวัดตากที่ 1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	- จังหวัดพิษณุโลกที่ 2</a:t>
            </a:r>
          </a:p>
        </p:txBody>
      </p:sp>
      <p:pic>
        <p:nvPicPr>
          <p:cNvPr id="2050" name="Picture 2" descr="http://pr.prd.go.th/sisaket/images/DSC_6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71876"/>
            <a:ext cx="335416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video.nationchannel.com/thump/11/2011/09/15/7j9j5A9hh88k798kkeBj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910" y="2285992"/>
            <a:ext cx="3352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256" y="142852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แหล่งช่วยเหลือฟื้นฟูผู้ติดสารเสพติด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142984"/>
            <a:ext cx="8858312" cy="550920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596458"/>
            <a:ext cx="592935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สถานบำบัดฟื้นฟูผู้ติดสารเสพติดแบบไม่เข้มงวด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2357430"/>
            <a:ext cx="4572032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กรมการแพทย์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2961404"/>
            <a:ext cx="4572032" cy="353943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สถาบัน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ธัญญา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รักษ์ จังหวัดปทุมธานี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เชียงใหม่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ขอนแก่น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ศูนย์รัตนา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นุรักษ์ จังหวัดลำปาง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แม่ฮ่องสอน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สงขลา</a:t>
            </a:r>
          </a:p>
          <a:p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  - ศูนย์บำบัดรักษา</a:t>
            </a:r>
            <a:r>
              <a:rPr lang="th-TH" b="1" dirty="0" err="1" smtClean="0">
                <a:solidFill>
                  <a:srgbClr val="000099"/>
                </a:solidFill>
                <a:cs typeface="IrisUPC" pitchFamily="34" charset="-34"/>
              </a:rPr>
              <a:t>ยาเสพติด</a:t>
            </a:r>
            <a:r>
              <a:rPr lang="th-TH" b="1" dirty="0" smtClean="0">
                <a:solidFill>
                  <a:srgbClr val="000099"/>
                </a:solidFill>
                <a:cs typeface="IrisUPC" pitchFamily="34" charset="-34"/>
              </a:rPr>
              <a:t> ปัตตานี</a:t>
            </a:r>
          </a:p>
        </p:txBody>
      </p:sp>
      <p:pic>
        <p:nvPicPr>
          <p:cNvPr id="2" name="Picture 2" descr="http://www.dailynews.co.th/sites/default/files/imagecache/620x245/cover/6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3549656" cy="2868351"/>
          </a:xfrm>
          <a:prstGeom prst="rect">
            <a:avLst/>
          </a:prstGeom>
          <a:noFill/>
        </p:spPr>
      </p:pic>
      <p:pic>
        <p:nvPicPr>
          <p:cNvPr id="1028" name="Picture 4" descr="http://www.samuthprakarn.com/wp-content/uploads/130965336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00372"/>
            <a:ext cx="321470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272457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ความสำคัญและปัจจัยในการฟื้นฟูผู้ติดสารเสพติด</a:t>
            </a:r>
            <a:endParaRPr lang="th-TH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58275"/>
            <a:ext cx="8858312" cy="5509200"/>
          </a:xfrm>
          <a:prstGeom prst="rect">
            <a:avLst/>
          </a:prstGeom>
          <a:solidFill>
            <a:schemeClr val="bg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นโยบายการฟื้นฟูผู้ติดสารเสพติด ตามพระราชบัญญัติฟื้นฟูสมรรถภาพ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ผู้ติดสารเสพติด พ.ศ. ๒๕๔๕ เพื่อให้เกิดประโยชน์ ดังนี้</a:t>
            </a: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472" y="2143116"/>
            <a:ext cx="6643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ให้โอกาสผู้ติดสารเสพติดได้กลับตัวกลับใจเป็นคนดี</a:t>
            </a:r>
            <a:endParaRPr lang="th-TH" sz="3200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000100" y="2714620"/>
            <a:ext cx="8094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ลดการสูญเสียทรัพยากรมนุษย์ที่อาจมีศักยภาพช่วยพัฒนาประเทศได้</a:t>
            </a:r>
            <a:endParaRPr lang="th-TH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000100" y="3286124"/>
            <a:ext cx="86646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ช่วยให้ผู้ติดสารเสพติดไม่ต้องมีประวัติด่างพร้อยไม่ถูกตราหน้าว่าเป็น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คนขี้คุก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1000100" y="4357694"/>
            <a:ext cx="6527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ส่งผลดีต่อสุขภาพร่างกายและจิตใจของผู้ติดสารเสพติด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pic>
        <p:nvPicPr>
          <p:cNvPr id="11" name="Picture 43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390525" cy="352425"/>
          </a:xfrm>
          <a:prstGeom prst="rect">
            <a:avLst/>
          </a:prstGeom>
          <a:noFill/>
        </p:spPr>
      </p:pic>
      <p:pic>
        <p:nvPicPr>
          <p:cNvPr id="12" name="Picture 44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390525" cy="352425"/>
          </a:xfrm>
          <a:prstGeom prst="rect">
            <a:avLst/>
          </a:prstGeom>
          <a:noFill/>
        </p:spPr>
      </p:pic>
      <p:pic>
        <p:nvPicPr>
          <p:cNvPr id="13" name="Picture 45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90525" cy="352425"/>
          </a:xfrm>
          <a:prstGeom prst="rect">
            <a:avLst/>
          </a:prstGeom>
          <a:noFill/>
        </p:spPr>
      </p:pic>
      <p:pic>
        <p:nvPicPr>
          <p:cNvPr id="14" name="Picture 46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00570"/>
            <a:ext cx="390525" cy="352425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71472" y="4987365"/>
            <a:ext cx="8501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เมื่อผู้ติดสารเสพติดกลับตัวเป็นคนดี จะช่วยลดปัญหาอาชญากรรม</a:t>
            </a:r>
            <a:endParaRPr lang="th-TH" sz="3200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000100" y="5558869"/>
            <a:ext cx="8094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ช่วยลดปัญหานักโทษล้นเรือนจำ และค่าใช้จ่ายที่ต้องเลี้ยงดูนักโทษ</a:t>
            </a:r>
            <a:endParaRPr lang="th-TH" dirty="0">
              <a:solidFill>
                <a:srgbClr val="FF0000"/>
              </a:solidFill>
              <a:cs typeface="IrisUPC" pitchFamily="34" charset="-34"/>
            </a:endParaRPr>
          </a:p>
        </p:txBody>
      </p:sp>
      <p:pic>
        <p:nvPicPr>
          <p:cNvPr id="19" name="Picture 43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130241"/>
            <a:ext cx="390525" cy="352425"/>
          </a:xfrm>
          <a:prstGeom prst="rect">
            <a:avLst/>
          </a:prstGeom>
          <a:noFill/>
        </p:spPr>
      </p:pic>
      <p:pic>
        <p:nvPicPr>
          <p:cNvPr id="20" name="Picture 44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01745"/>
            <a:ext cx="390525" cy="3524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72457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ปัจจัยที่เกี่ยวข้องกับการฟื้นฟูผู้ติดสารเสพติด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85860"/>
            <a:ext cx="8858312" cy="5509200"/>
          </a:xfrm>
          <a:prstGeom prst="rect">
            <a:avLst/>
          </a:prstGeom>
          <a:solidFill>
            <a:srgbClr val="000099">
              <a:alpha val="50196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9" y="1071546"/>
            <a:ext cx="6645599" cy="707886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bg1"/>
                </a:solidFill>
                <a:cs typeface="IrisUPC" pitchFamily="34" charset="-34"/>
              </a:rPr>
              <a:t>ปัจจัยที่เกี่ยวข้องกับการฟื้นฟู ผู้ติดสารเสพติด</a:t>
            </a:r>
            <a:endParaRPr lang="th-TH" sz="4000" b="1" dirty="0">
              <a:ln w="50800"/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785926"/>
            <a:ext cx="8858312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การฟื้นฟูผู้ติดสารเสพติดจะประสบความสำเร็จได้ ต้องมีปัจจัย 3 ข้อ คือ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357430"/>
            <a:ext cx="8786874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	1. ผู้ติดสารเสพติดจะต้องมีความรู้ความเข้าใจเกี่ยวกับ </a:t>
            </a:r>
            <a:r>
              <a:rPr lang="th-TH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พรบ.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ฟื้นฟู</a:t>
            </a:r>
          </a:p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สมรรถภาพผู้ติดสารเสพติด  พ.ศ. 2545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เกี่ยวกับเจตนาที่ดีที่ให้โอกาส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ผู้ติดสารเสพติดปรับปรุงตนเอง เพื่อจะสามารถกลับไปใช้ชีวิตในสังคมได้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859604"/>
            <a:ext cx="8786874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	2. ผู้ติดสารเสพติดต้องให้ความร่วมมือ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และมีความมุ่งมั่นในการเลิกสารเสพติด  และ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ไม่กลับไปใช้อีก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280740"/>
            <a:ext cx="8786874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	3. ผู้ติดสารเสพติดจะต้องยินยอมพร้อม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ใจที่จะเข้ารับการอบรมในกระบวนการฟื้นฟู เช่น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การเข้าค่าย การถูกคุมประพฤติ เป็นต้น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1268" name="Picture 4" descr="http://www.oknation.net/blog/home/blog_data/927/36927/images/0000000000000000000006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00512"/>
            <a:ext cx="3047998" cy="27431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82339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แนวทางในการช่วยเหลือฟื้นฟูผู้ติดสารเสพติด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34144"/>
            <a:ext cx="8501122" cy="1077218"/>
          </a:xfrm>
          <a:prstGeom prst="rect">
            <a:avLst/>
          </a:prstGeom>
          <a:solidFill>
            <a:schemeClr val="bg1">
              <a:alpha val="8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การช่วยเหลือฟื้นฟูผู้ติดสารเสพติดต้องบำบัดรักษาทางกายควบคู่ไปกับทางจิตใจ ซึ่งสามารถแบ่งออกเป็น 4 ขั้นตอน ดังนี้</a:t>
            </a:r>
            <a:endParaRPr lang="th-TH" sz="3200" b="1" dirty="0">
              <a:solidFill>
                <a:srgbClr val="FF0000"/>
              </a:solidFill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987101"/>
            <a:ext cx="7786742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1 ขั้นเตรียมการก่อนบำบัดรักษา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pre-admission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772919"/>
            <a:ext cx="6357982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2 ขั้นการถอนพิษยา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detoxification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572008"/>
            <a:ext cx="7000924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3 ขั้นการฟื้นฟูสมรรถภาพ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rehabilitation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344555"/>
            <a:ext cx="8001056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4 ขั้นตอนการติดตามผล 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follow-up/after-care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ดาว 5 แฉก 12"/>
          <p:cNvSpPr/>
          <p:nvPr/>
        </p:nvSpPr>
        <p:spPr>
          <a:xfrm>
            <a:off x="428596" y="3000372"/>
            <a:ext cx="357190" cy="42862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ดาว 5 แฉก 13"/>
          <p:cNvSpPr/>
          <p:nvPr/>
        </p:nvSpPr>
        <p:spPr>
          <a:xfrm>
            <a:off x="428596" y="3786190"/>
            <a:ext cx="357190" cy="42862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ดาว 5 แฉก 14"/>
          <p:cNvSpPr/>
          <p:nvPr/>
        </p:nvSpPr>
        <p:spPr>
          <a:xfrm>
            <a:off x="428596" y="4643446"/>
            <a:ext cx="357190" cy="42862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ดาว 5 แฉก 15"/>
          <p:cNvSpPr/>
          <p:nvPr/>
        </p:nvSpPr>
        <p:spPr>
          <a:xfrm>
            <a:off x="428596" y="5429264"/>
            <a:ext cx="357190" cy="42862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82339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แนวทางในการช่วยเหลือฟื้นฟูผู้ติดสารเสพติด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8786874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1 ขั้นเตรียมการก่อนบำบัดรักษา (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pre-admission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785926"/>
            <a:ext cx="4714908" cy="5016758"/>
          </a:xfrm>
          <a:prstGeom prst="rect">
            <a:avLst/>
          </a:prstGeom>
          <a:solidFill>
            <a:schemeClr val="bg1">
              <a:alpha val="76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   เป็นขั้นตอนของการศึกษาประวัติ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และทำความเข้าใจในตัวของผู้ติดสาร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เสพติดเองและครอบครัว เพื่อนำมาประ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เมินวิเคราะห์ถึงปัญหา สาเหตุในการติด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สารเสพติด   และให้คำแนะนำแก่ครอบ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ครัวผู้ติดสารเสพติด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- สัมภาษณ์ประวัติการติดสารเสพติด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- การตรวจร่างกายและจิตใจ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- ให้คำปรึกษาแก่ผู้ป่วยและญาติ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   ในระยะนี้จะใช้เวลาประมาณ 1-7 วัน</a:t>
            </a:r>
          </a:p>
        </p:txBody>
      </p:sp>
      <p:pic>
        <p:nvPicPr>
          <p:cNvPr id="27650" name="Picture 2" descr="http://www.aspacngo.org/thai/images/book00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4572032" cy="360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82339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แนวทางในการช่วยเหลือฟื้นฟูผู้ติดสารเสพติด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071546"/>
            <a:ext cx="7286676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2 ขั้นการถอนพิษยา (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detoxification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1961272"/>
            <a:ext cx="4143404" cy="3539430"/>
          </a:xfrm>
          <a:prstGeom prst="rect">
            <a:avLst/>
          </a:prstGeom>
          <a:solidFill>
            <a:schemeClr val="bg1">
              <a:alpha val="69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  ระยะถอนพิษยา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เน้นการบำบัด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รักษาอาการทางร่างกายที่เกิดจาก 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การใช้สารเสพติดด้วยการใช้ยาอื่น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ทดแทน เช่น เมทาโดน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cs typeface="IrisUPC" pitchFamily="34" charset="-34"/>
              </a:rPr>
              <a:t>Metha</a:t>
            </a:r>
            <a:r>
              <a:rPr lang="en-US" sz="3200" b="1" dirty="0" smtClean="0">
                <a:solidFill>
                  <a:srgbClr val="FF0000"/>
                </a:solidFill>
                <a:cs typeface="IrisUPC" pitchFamily="34" charset="-34"/>
              </a:rPr>
              <a:t> done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) </a:t>
            </a:r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เพื่อช่วยระงับความอยาก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หรือความต้องการยา  ระยะนี้จะใช้</a:t>
            </a:r>
          </a:p>
          <a:p>
            <a:r>
              <a:rPr lang="th-TH" sz="3200" b="1" dirty="0" smtClean="0">
                <a:solidFill>
                  <a:srgbClr val="0000CC"/>
                </a:solidFill>
                <a:cs typeface="IrisUPC" pitchFamily="34" charset="-34"/>
              </a:rPr>
              <a:t>เวลาประมาณ 15-45 วัน</a:t>
            </a:r>
          </a:p>
        </p:txBody>
      </p:sp>
      <p:pic>
        <p:nvPicPr>
          <p:cNvPr id="26626" name="Picture 2" descr="http://www.sdtc.go.th/upload/photo/photo_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3484780" cy="285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www.sciencephoto.com/image/282009/large/M6300147-Bottle_and_beaker_containing_the_drug_methadone-SPL.jpg"/>
          <p:cNvPicPr>
            <a:picLocks noChangeAspect="1" noChangeArrowheads="1"/>
          </p:cNvPicPr>
          <p:nvPr/>
        </p:nvPicPr>
        <p:blipFill>
          <a:blip r:embed="rId5" cstate="print"/>
          <a:srcRect l="14151"/>
          <a:stretch>
            <a:fillRect/>
          </a:stretch>
        </p:blipFill>
        <p:spPr bwMode="auto">
          <a:xfrm>
            <a:off x="285720" y="2000240"/>
            <a:ext cx="4333870" cy="347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methadone drug. The methadone drug mimics t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5" y="2143116"/>
            <a:ext cx="3980019" cy="3215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dj.com/wallpapers/injectable_drugs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6635" cy="5929330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82339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 แนวทางในการช่วยเหลือฟื้นฟูผู้ติดสารเสพติด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841266"/>
            <a:ext cx="8858312" cy="5016758"/>
          </a:xfrm>
          <a:prstGeom prst="rect">
            <a:avLst/>
          </a:prstGeom>
          <a:solidFill>
            <a:srgbClr val="FFFF99">
              <a:alpha val="7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     ระยะนี้ใช้เวลาประมาณ 6-12 เดือน เป็นการบำบัดรักษาเพื่อปรับเปลี่ยน</a:t>
            </a:r>
          </a:p>
          <a:p>
            <a:r>
              <a:rPr lang="th-TH" sz="3200" b="1" dirty="0" smtClean="0">
                <a:solidFill>
                  <a:srgbClr val="000099"/>
                </a:solidFill>
                <a:cs typeface="IrisUPC" pitchFamily="34" charset="-34"/>
              </a:rPr>
              <a:t>พฤติกรรม บุคลิกภาพ และลักษณะนิสัย ซึ่งมีวิธีการดังนี้</a:t>
            </a: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 smtClean="0">
              <a:solidFill>
                <a:srgbClr val="000099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000099"/>
              </a:solidFill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071546"/>
            <a:ext cx="7929618" cy="64633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ขั้นตอนที่ 3 ขั้นการฟื้นฟูสมรรถภาพ (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rehabilitation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3000372"/>
            <a:ext cx="3929090" cy="304698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1) การรักษาทางจิตเวช 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คือ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การกระทำจิตวิเคราะห์ และจิต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บำบัดในระยะต่างๆ ให้แก่ผู้เสพ</a:t>
            </a:r>
          </a:p>
          <a:p>
            <a:r>
              <a:rPr lang="th-TH" sz="3200" b="1" dirty="0" smtClean="0">
                <a:solidFill>
                  <a:srgbClr val="FFFFFF"/>
                </a:solidFill>
                <a:cs typeface="IrisUPC" pitchFamily="34" charset="-34"/>
              </a:rPr>
              <a:t>ทั้งรายบุคคลและเป็นกลุ่ม </a:t>
            </a:r>
          </a:p>
          <a:p>
            <a:r>
              <a:rPr lang="th-TH" sz="3200" b="1" dirty="0" smtClean="0">
                <a:solidFill>
                  <a:srgbClr val="FFFFFF"/>
                </a:solidFill>
                <a:cs typeface="IrisUPC" pitchFamily="34" charset="-34"/>
              </a:rPr>
              <a:t>ตลอดจนครอบครัวของผู้เสพ</a:t>
            </a:r>
            <a:endParaRPr lang="th-TH" sz="3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endParaRPr lang="th-TH" sz="3200" b="1" dirty="0">
              <a:solidFill>
                <a:srgbClr val="7030A0"/>
              </a:solidFill>
              <a:cs typeface="IrisUPC" pitchFamily="34" charset="-34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l="49896" t="41551" r="4885" b="11703"/>
          <a:stretch>
            <a:fillRect/>
          </a:stretch>
        </p:blipFill>
        <p:spPr bwMode="auto">
          <a:xfrm>
            <a:off x="4572000" y="2857496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www.otinthailand.org/images/1130750772/jail.JPG"/>
          <p:cNvPicPr>
            <a:picLocks noChangeAspect="1" noChangeArrowheads="1"/>
          </p:cNvPicPr>
          <p:nvPr/>
        </p:nvPicPr>
        <p:blipFill>
          <a:blip r:embed="rId5" cstate="print"/>
          <a:srcRect l="49933" r="214"/>
          <a:stretch>
            <a:fillRect/>
          </a:stretch>
        </p:blipFill>
        <p:spPr bwMode="auto">
          <a:xfrm>
            <a:off x="4572000" y="3190894"/>
            <a:ext cx="4214842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3000372"/>
            <a:ext cx="4071966" cy="353943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2) การให้คำปรึกษาและอบรม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จากผู้เชี่ยวชาญในด้านการบำบัด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รักษาผู้ติดสารเสพติด เช่น แพทย์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พยาบาล นักสังคมสงเคราะห์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แก่ผู้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เสพ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ทั้งเป็นรายบุคคลและเป็นกลุ่ม 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ตลอดจนครอบครัวของผู้เสพที่มี</a:t>
            </a:r>
          </a:p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ส่วนในการดูแลผู้เสพ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2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2572</Words>
  <Application>Microsoft Office PowerPoint</Application>
  <PresentationFormat>On-screen Show (4:3)</PresentationFormat>
  <Paragraphs>548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Organize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</dc:creator>
  <cp:lastModifiedBy>Home</cp:lastModifiedBy>
  <cp:revision>185</cp:revision>
  <dcterms:created xsi:type="dcterms:W3CDTF">2012-01-21T07:26:48Z</dcterms:created>
  <dcterms:modified xsi:type="dcterms:W3CDTF">2017-01-23T03:59:20Z</dcterms:modified>
</cp:coreProperties>
</file>