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5" r:id="rId3"/>
    <p:sldId id="266" r:id="rId4"/>
    <p:sldId id="267" r:id="rId5"/>
    <p:sldId id="268" r:id="rId6"/>
    <p:sldId id="271" r:id="rId7"/>
    <p:sldId id="269" r:id="rId8"/>
    <p:sldId id="274" r:id="rId9"/>
    <p:sldId id="273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AA148-1B91-45AE-856C-2F5231106066}" type="datetimeFigureOut">
              <a:rPr lang="th-TH" smtClean="0"/>
              <a:pPr/>
              <a:t>19/01/61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86DC1-FBE4-471A-841F-D261E779A4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77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55E0-A511-449E-9B63-6795B94BDE62}" type="datetimeFigureOut">
              <a:rPr lang="th-TH" smtClean="0"/>
              <a:pPr/>
              <a:t>19/01/61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2131-D2C0-4143-A61F-AA82A684B82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55E0-A511-449E-9B63-6795B94BDE62}" type="datetimeFigureOut">
              <a:rPr lang="th-TH" smtClean="0"/>
              <a:pPr/>
              <a:t>19/01/61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2131-D2C0-4143-A61F-AA82A684B82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55E0-A511-449E-9B63-6795B94BDE62}" type="datetimeFigureOut">
              <a:rPr lang="th-TH" smtClean="0"/>
              <a:pPr/>
              <a:t>19/01/61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2131-D2C0-4143-A61F-AA82A684B82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55E0-A511-449E-9B63-6795B94BDE62}" type="datetimeFigureOut">
              <a:rPr lang="th-TH" smtClean="0"/>
              <a:pPr/>
              <a:t>19/01/61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2131-D2C0-4143-A61F-AA82A684B82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55E0-A511-449E-9B63-6795B94BDE62}" type="datetimeFigureOut">
              <a:rPr lang="th-TH" smtClean="0"/>
              <a:pPr/>
              <a:t>19/01/61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2131-D2C0-4143-A61F-AA82A684B82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55E0-A511-449E-9B63-6795B94BDE62}" type="datetimeFigureOut">
              <a:rPr lang="th-TH" smtClean="0"/>
              <a:pPr/>
              <a:t>19/01/61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2131-D2C0-4143-A61F-AA82A684B82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55E0-A511-449E-9B63-6795B94BDE62}" type="datetimeFigureOut">
              <a:rPr lang="th-TH" smtClean="0"/>
              <a:pPr/>
              <a:t>19/01/61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2131-D2C0-4143-A61F-AA82A684B82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55E0-A511-449E-9B63-6795B94BDE62}" type="datetimeFigureOut">
              <a:rPr lang="th-TH" smtClean="0"/>
              <a:pPr/>
              <a:t>19/01/61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2131-D2C0-4143-A61F-AA82A684B82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55E0-A511-449E-9B63-6795B94BDE62}" type="datetimeFigureOut">
              <a:rPr lang="th-TH" smtClean="0"/>
              <a:pPr/>
              <a:t>19/01/61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2131-D2C0-4143-A61F-AA82A684B82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55E0-A511-449E-9B63-6795B94BDE62}" type="datetimeFigureOut">
              <a:rPr lang="th-TH" smtClean="0"/>
              <a:pPr/>
              <a:t>19/01/61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2131-D2C0-4143-A61F-AA82A684B82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55E0-A511-449E-9B63-6795B94BDE62}" type="datetimeFigureOut">
              <a:rPr lang="th-TH" smtClean="0"/>
              <a:pPr/>
              <a:t>19/01/61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2131-D2C0-4143-A61F-AA82A684B82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055E0-A511-449E-9B63-6795B94BDE62}" type="datetimeFigureOut">
              <a:rPr lang="th-TH" smtClean="0"/>
              <a:pPr/>
              <a:t>19/01/61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2131-D2C0-4143-A61F-AA82A684B82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nopausemind.com/wp-content/uploads/2012/04/exerc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สี่เหลี่ยมผืนผ้า 3"/>
          <p:cNvSpPr/>
          <p:nvPr/>
        </p:nvSpPr>
        <p:spPr>
          <a:xfrm>
            <a:off x="-32" y="2500306"/>
            <a:ext cx="49292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การออกกำลังกาย</a:t>
            </a: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06" y="214290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บทเรียนเพื่อการศึกษาวิชาสุขศึกษา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0034" y="1148348"/>
            <a:ext cx="2357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เรื่อง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1472" y="5586257"/>
            <a:ext cx="371477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โดย ครูอนันต์   นุชเทศ</a:t>
            </a:r>
          </a:p>
          <a:p>
            <a:r>
              <a:rPr lang="th-TH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ระดับชั้นประถมศึกษาปีที่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6</a:t>
            </a:r>
            <a:endParaRPr lang="th-TH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80996" y="4143380"/>
            <a:ext cx="44196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โรงเรียน</a:t>
            </a:r>
            <a:r>
              <a:rPr lang="th-TH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เซนต์ฟ</a:t>
            </a:r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รัง</a:t>
            </a:r>
            <a:r>
              <a:rPr lang="th-TH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ซีส</a:t>
            </a:r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เซ</a:t>
            </a:r>
            <a:r>
              <a:rPr lang="th-TH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เวียร์</a:t>
            </a:r>
            <a:endParaRPr lang="th-TH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จังหวัดนนทบุรี</a:t>
            </a:r>
            <a:endParaRPr lang="th-TH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สี่เหลี่ยมผืนผ้า 9"/>
          <p:cNvSpPr/>
          <p:nvPr/>
        </p:nvSpPr>
        <p:spPr>
          <a:xfrm>
            <a:off x="0" y="116632"/>
            <a:ext cx="49292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การออกกำลังกาย</a:t>
            </a:r>
            <a:endParaRPr lang="th-TH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090" y="1073522"/>
            <a:ext cx="8854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 หมายถึง การเคลื่อนไหวส่วนต่างๆ ของร่างกาย และออกแรง</a:t>
            </a:r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ทำกิจกรรม</a:t>
            </a:r>
          </a:p>
          <a:p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อย่าง</a:t>
            </a:r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ต่อเนื่องเป็น</a:t>
            </a:r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เวลานาน </a:t>
            </a:r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ซึ่งสามารถปฏิบัติได้</a:t>
            </a:r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หลายรูปแบบ </a:t>
            </a:r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เช่น เล่นกีฬา </a:t>
            </a:r>
            <a:endParaRPr lang="th-TH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เล่น</a:t>
            </a:r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เกม การบริหารร่างกาย</a:t>
            </a:r>
            <a:endParaRPr lang="th-TH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282" y="2714620"/>
            <a:ext cx="5869886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ขั้นตอนการออกกำลังกาย</a:t>
            </a:r>
            <a:endParaRPr lang="th-TH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6148" name="Picture 4" descr="http://sr.photos1.fotosearch.com/bthumb/CSP/CSP990/k106927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441"/>
          <a:stretch>
            <a:fillRect/>
          </a:stretch>
        </p:blipFill>
        <p:spPr bwMode="auto">
          <a:xfrm>
            <a:off x="467462" y="3565382"/>
            <a:ext cx="389762" cy="714380"/>
          </a:xfrm>
          <a:prstGeom prst="rect">
            <a:avLst/>
          </a:prstGeom>
          <a:noFill/>
        </p:spPr>
      </p:pic>
      <p:pic>
        <p:nvPicPr>
          <p:cNvPr id="8" name="Picture 4" descr="http://sr.photos1.fotosearch.com/bthumb/CSP/CSP990/k106927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4559"/>
          <a:stretch>
            <a:fillRect/>
          </a:stretch>
        </p:blipFill>
        <p:spPr bwMode="auto">
          <a:xfrm>
            <a:off x="428596" y="4351200"/>
            <a:ext cx="461200" cy="714380"/>
          </a:xfrm>
          <a:prstGeom prst="rect">
            <a:avLst/>
          </a:prstGeom>
          <a:noFill/>
        </p:spPr>
      </p:pic>
      <p:pic>
        <p:nvPicPr>
          <p:cNvPr id="9" name="Picture 4" descr="http://sr.photos1.fotosearch.com/bthumb/CSP/CSP990/k106927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441"/>
          <a:stretch>
            <a:fillRect/>
          </a:stretch>
        </p:blipFill>
        <p:spPr bwMode="auto">
          <a:xfrm>
            <a:off x="500034" y="5143512"/>
            <a:ext cx="389762" cy="7143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28662" y="3643314"/>
            <a:ext cx="4128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1. การอบอุ่นร่างกาย (</a:t>
            </a:r>
            <a:r>
              <a:rPr lang="en-US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Warm up</a:t>
            </a:r>
            <a:r>
              <a:rPr lang="th-TH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) </a:t>
            </a:r>
            <a:endParaRPr lang="th-TH" sz="3200" b="1" dirty="0">
              <a:solidFill>
                <a:srgbClr val="80008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4357694"/>
            <a:ext cx="2693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2. การออกกำลังกาย </a:t>
            </a:r>
            <a:endParaRPr lang="th-TH" sz="3200" b="1" dirty="0">
              <a:solidFill>
                <a:srgbClr val="80008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4987365"/>
            <a:ext cx="5036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3. การผ่อนคลายกล้ามเนื้อ (</a:t>
            </a:r>
            <a:r>
              <a:rPr lang="en-US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Cool down</a:t>
            </a:r>
            <a:r>
              <a:rPr lang="th-TH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) </a:t>
            </a:r>
            <a:endParaRPr lang="th-TH" sz="3200" b="1" dirty="0">
              <a:solidFill>
                <a:srgbClr val="80008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สี่เหลี่ยมผืนผ้า 9"/>
          <p:cNvSpPr/>
          <p:nvPr/>
        </p:nvSpPr>
        <p:spPr>
          <a:xfrm>
            <a:off x="0" y="0"/>
            <a:ext cx="49292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การออกกำลังกาย</a:t>
            </a:r>
            <a:endParaRPr lang="th-TH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5720" y="1071546"/>
            <a:ext cx="557216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ขั้นตอนที่ 1 การอบอุ่นร่างกาย (</a:t>
            </a:r>
            <a:r>
              <a:rPr lang="en-US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Warm up</a:t>
            </a:r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)</a:t>
            </a:r>
            <a:r>
              <a:rPr lang="en-US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5123" name="Picture 3" descr="Sport, Recreation, Cartoon, Gym, Sports, Exercise, U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834" y="2857448"/>
            <a:ext cx="4384166" cy="4000552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285720" y="1714488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มีจุดมุ่งหมายเพื่อปรับร่างกายให้พร้อมก่อนที่จะออกกำลังจริงๆ มีผลทำให้มีการ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เพิ่มอุณหภูมิของกล้ามเนื้อ  ลดการยึดตึงของกล้ามเนื้อเป็นผลให้การหดตัวของกล้าม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เนื้อมีประสิทธิภาพดียิ่งขึ้น ลดความเสี่ยงต่อการเกิดการบาดเจ็บ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                 ขณะออกกำลังกาย จะทำให้กล้ามเนื้อ เอ็น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                  และข้อต่อต่างๆ ตลอดจนหัวใจ และปอด 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                  ได้รับสัญญาณเตือนล่วงหน้าว่า อีกสักครู่จะ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                   ต้องทำงานมากขึ้น  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                        การอบอุ่นร่างกายจะประกอบไปด้วย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               การเคลื่อนไหวของร่างกายทุกส่วน</a:t>
            </a:r>
            <a:b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การยืดกล้ามเนื้อ และเอ็นของกล้ามเนื้อ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มัดใหญ่ๆ ประมาณ 5-10 นาที</a:t>
            </a:r>
            <a:endParaRPr lang="th-TH" b="1" dirty="0">
              <a:solidFill>
                <a:schemeClr val="bg1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สี่เหลี่ยมผืนผ้า 9"/>
          <p:cNvSpPr/>
          <p:nvPr/>
        </p:nvSpPr>
        <p:spPr>
          <a:xfrm>
            <a:off x="0" y="0"/>
            <a:ext cx="49292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การออกกำลังกาย</a:t>
            </a:r>
            <a:endParaRPr lang="th-TH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282" y="1142984"/>
            <a:ext cx="371477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ขั้นตอนที่ 2 การออกกำลังกาย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4282" y="1810772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7030A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เป็นขั้นตอนการออกกำลังอย่างจริงจัง การออกกำลังกายนั้นจะต้อง</a:t>
            </a:r>
          </a:p>
          <a:p>
            <a:r>
              <a:rPr lang="th-TH" sz="3200" b="1" dirty="0" smtClean="0">
                <a:solidFill>
                  <a:srgbClr val="7030A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                             เพียงพอที่จะทำให้ร่างกายเกิดการเผาผลาญ</a:t>
            </a:r>
          </a:p>
          <a:p>
            <a:r>
              <a:rPr lang="th-TH" sz="3200" b="1" dirty="0" smtClean="0">
                <a:solidFill>
                  <a:srgbClr val="7030A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                              พลังงานในร่างกาย      โดยใช้ออกซิเจนใน</a:t>
            </a:r>
          </a:p>
          <a:p>
            <a:r>
              <a:rPr lang="th-TH" sz="3200" b="1" dirty="0" smtClean="0">
                <a:solidFill>
                  <a:srgbClr val="7030A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                                อากาศเมื่อเราหายใจเข้าไป เพื่อทำให้เกิด</a:t>
            </a:r>
          </a:p>
          <a:p>
            <a:r>
              <a:rPr lang="th-TH" sz="3200" b="1" dirty="0" smtClean="0">
                <a:solidFill>
                  <a:srgbClr val="7030A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                                      พลังงาน  ผู้ออกกำลังกายควรใช้เวลา</a:t>
            </a:r>
          </a:p>
          <a:p>
            <a:r>
              <a:rPr lang="th-TH" sz="3200" b="1" dirty="0" smtClean="0">
                <a:solidFill>
                  <a:srgbClr val="7030A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                                      ประมาณ 30 นาทีต่อวัน </a:t>
            </a:r>
            <a:endParaRPr lang="th-TH" sz="3200" b="1" dirty="0">
              <a:solidFill>
                <a:srgbClr val="7030A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สี่เหลี่ยมผืนผ้า 9"/>
          <p:cNvSpPr/>
          <p:nvPr/>
        </p:nvSpPr>
        <p:spPr>
          <a:xfrm>
            <a:off x="0" y="0"/>
            <a:ext cx="49292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การออกกำลังกาย</a:t>
            </a:r>
            <a:endParaRPr lang="th-TH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282" y="1928802"/>
            <a:ext cx="55721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</a:t>
            </a:r>
            <a:r>
              <a:rPr lang="th-TH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คือ การเปิดโอกาสให้ร่างกายค่อยๆ ปรับตัว</a:t>
            </a:r>
          </a:p>
          <a:p>
            <a:r>
              <a:rPr lang="th-TH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กลับคืนสู่สภาวะปกติอย่างต่อเนื่องทีละน้อยๆ    ซึ่งเป็นการลดความหนักจากการออกกำลังกาย</a:t>
            </a:r>
          </a:p>
          <a:p>
            <a:r>
              <a:rPr lang="th-TH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ทำให้ร่างกายฟื้นตัวจากอาการเหน็ดเหนื่อยได้</a:t>
            </a:r>
          </a:p>
          <a:p>
            <a:r>
              <a:rPr lang="th-TH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รวดเร็วยิ่งขึ้นและช่วยผ่อนคลายความเครียด</a:t>
            </a:r>
          </a:p>
          <a:p>
            <a:r>
              <a:rPr lang="th-TH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พร้อมทั้งอาการปวดเมื่อยที่เกิดขึ้นกับ</a:t>
            </a:r>
          </a:p>
          <a:p>
            <a:r>
              <a:rPr lang="th-TH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กล้ามเนื้อ</a:t>
            </a:r>
            <a:br>
              <a:rPr lang="th-TH" sz="3200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</a:br>
            <a:endParaRPr lang="th-TH" sz="3200" b="1" dirty="0">
              <a:solidFill>
                <a:srgbClr val="80008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4282" y="1142984"/>
            <a:ext cx="707236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ขั้นตอนที่ 3 การผ่อนคลายกล้ามเนื้อ (</a:t>
            </a:r>
            <a:r>
              <a:rPr lang="en-US" sz="3200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Cool down</a:t>
            </a:r>
            <a:r>
              <a:rPr lang="th-TH" sz="3200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) </a:t>
            </a:r>
            <a:endParaRPr lang="th-TH" sz="3200" b="1" dirty="0">
              <a:solidFill>
                <a:schemeClr val="bg1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3075" name="Picture 3" descr="http://bestclipartblog.com/clipart-pics/exercise-clip-art-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28" y="4071942"/>
            <a:ext cx="2576498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สี่เหลี่ยมผืนผ้า 9"/>
          <p:cNvSpPr/>
          <p:nvPr/>
        </p:nvSpPr>
        <p:spPr>
          <a:xfrm>
            <a:off x="0" y="0"/>
            <a:ext cx="49292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การออกกำลังกาย</a:t>
            </a:r>
            <a:endParaRPr lang="th-TH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5124" name="Picture 4" descr="http://www.journeytothegoal.com/wp-content/uploads/2013/05/bigstock-illustration-of-a-kids-playing-3721507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285993"/>
            <a:ext cx="4572032" cy="2643206"/>
          </a:xfrm>
          <a:prstGeom prst="rect">
            <a:avLst/>
          </a:prstGeom>
          <a:noFill/>
        </p:spPr>
      </p:pic>
      <p:pic>
        <p:nvPicPr>
          <p:cNvPr id="5126" name="Picture 6" descr="http://mintchocolateent.files.wordpress.com/2012/02/kids-exercise.jpg?w=9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428868"/>
            <a:ext cx="4283863" cy="2786082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1025" y="0"/>
            <a:ext cx="4752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/>
          <a:srcRect t="22853" b="16897"/>
          <a:stretch>
            <a:fillRect/>
          </a:stretch>
        </p:blipFill>
        <p:spPr bwMode="auto">
          <a:xfrm>
            <a:off x="3419475" y="1571612"/>
            <a:ext cx="5724525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9550" y="0"/>
            <a:ext cx="51244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85720" y="1214422"/>
            <a:ext cx="420018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หลักการออกกำลังกายเพื่อสุขภาพ 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7158" y="1905648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1. ออกกำลังกายเป็นประจำ อย่างน้อยสัปดาห์ละ 3 วัน </a:t>
            </a:r>
            <a:endParaRPr lang="th-TH" b="1" dirty="0">
              <a:solidFill>
                <a:srgbClr val="80008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9232" y="2500306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2. ออกกำลังกายครั้งละ 30 นาที </a:t>
            </a:r>
            <a:endParaRPr lang="th-TH" b="1" dirty="0">
              <a:solidFill>
                <a:srgbClr val="80008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7190" y="3071810"/>
            <a:ext cx="414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3 ออกกำลังกายแบบค่อยเป็นค่อยไป </a:t>
            </a:r>
            <a:endParaRPr lang="th-TH" b="1" dirty="0">
              <a:solidFill>
                <a:srgbClr val="80008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57158" y="364331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4. อบอุ่นร่างกายก่อนออกกำลังกายและ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ผ่อนคลายกล้ามเนื้อหลังออกกำลังกาย </a:t>
            </a:r>
            <a:endParaRPr lang="th-TH" b="1" dirty="0">
              <a:solidFill>
                <a:srgbClr val="80008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85720" y="4572008"/>
            <a:ext cx="42819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5. ออกกำลังกายให้เหมาะสมกับวัย เพศ 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อายุ และสภาพร่างกาย </a:t>
            </a:r>
            <a:endParaRPr lang="th-TH" b="1" dirty="0">
              <a:solidFill>
                <a:srgbClr val="80008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12" name="Picture 2" descr="http://positiveboomer.files.wordpress.com/2012/05/swimming-clip-art-4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918" y="5286412"/>
            <a:ext cx="3903958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i952.photobucket.com/albums/ae1/Blonde2b/exercise-clipar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143116"/>
            <a:ext cx="4286248" cy="2886071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 t="15581" b="6509"/>
          <a:stretch>
            <a:fillRect/>
          </a:stretch>
        </p:blipFill>
        <p:spPr bwMode="auto">
          <a:xfrm>
            <a:off x="3905250" y="1071546"/>
            <a:ext cx="523875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jogging boy by johnny_automatic - cartoon of a boy jogging or running from www.usda.gov/cnpp/KidsPyra/ &#10;&#10;National Agricultural Library, Agricultural Research Service, U. S. Department of Agricul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2572" y="2214554"/>
            <a:ext cx="1292171" cy="2714644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0450" y="0"/>
            <a:ext cx="55435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214282" y="4643446"/>
            <a:ext cx="478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10. ผู้สูงอายุ หญิงมีครรภ์ ผู้มีโรคประจำตัว </a:t>
            </a:r>
          </a:p>
          <a:p>
            <a:r>
              <a:rPr lang="th-TH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      ต้องตรวจสุขภาพก่อนออกกำลังกาย </a:t>
            </a:r>
            <a:endParaRPr lang="th-TH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142984"/>
            <a:ext cx="420018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หลักการออกกำลังกายเพื่อสุขภาพ 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5720" y="1834210"/>
            <a:ext cx="4211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 6. ออกกำลังกายที่ให้ความสนุกสนาน </a:t>
            </a:r>
            <a:endParaRPr lang="th-TH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7158" y="22859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7. แต่งกายให้เหมาะสมกับกับชนิดของการ </a:t>
            </a:r>
          </a:p>
          <a:p>
            <a:r>
              <a:rPr lang="th-TH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    ออกกำลังกาย </a:t>
            </a:r>
            <a:endParaRPr lang="th-TH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57158" y="321468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8. ออกกำลังกายในสถานที่ปลอดภัย </a:t>
            </a:r>
          </a:p>
          <a:p>
            <a:r>
              <a:rPr lang="th-TH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    เหมาะสม ไม่เสี่ยงต่อการเกิดอันตราย </a:t>
            </a:r>
            <a:endParaRPr lang="th-TH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57158" y="4143380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9. ควรออกกำลังกายหลากหลายชนิด</a:t>
            </a:r>
            <a:endParaRPr lang="th-TH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0"/>
            <a:ext cx="49292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การออกกำลังกาย</a:t>
            </a:r>
            <a:endParaRPr lang="th-TH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สี่เหลี่ยมผืนผ้า 9"/>
          <p:cNvSpPr/>
          <p:nvPr/>
        </p:nvSpPr>
        <p:spPr>
          <a:xfrm>
            <a:off x="0" y="0"/>
            <a:ext cx="49292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การออกกำลังกาย</a:t>
            </a:r>
            <a:endParaRPr lang="th-TH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24580" name="Picture 4" descr="http://images2.fanpop.com/image/photos/11600000/Ian-Somerhalder-GQ-Magazine-Man-the-vampire-diaries-tv-show-11630348-990-122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000" t="1618" r="1999" b="2918"/>
          <a:stretch>
            <a:fillRect/>
          </a:stretch>
        </p:blipFill>
        <p:spPr bwMode="auto">
          <a:xfrm>
            <a:off x="5429256" y="1285860"/>
            <a:ext cx="3357586" cy="4214842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285720" y="1214422"/>
            <a:ext cx="392447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ประโยชน์ของการออกกำลังกาย 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5720" y="1968049"/>
            <a:ext cx="4643470" cy="261610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ด้านร่างกาย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- ร่างกายแข็งแรง เจริญเติบโตสมวัย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- เคลื่อนไหวได้คล่องแคล่วว่องไว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- มีภูมิต้านทานโรค ไม่เจ็บป่วยง่าย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- มีบุคลิกภาพที่ดี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85720" y="1955907"/>
            <a:ext cx="4643470" cy="261610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ด้านจิตใจ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- สนุกสนาน เพลิดเพลิน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- จิตใจแจ่มใส เบิกบาน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- เป็นการฝึกสมาธิ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- สามารถควบคุมอารมณ์ได้ดี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85720" y="1955907"/>
            <a:ext cx="4643470" cy="261610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ด้านสติปัญญา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- ช่วยให้สมองปลอดโปร่ง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- ใช้ความคิดได้ดี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- มีสมาธิในการคิดและทำกิจกรรม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   ต่างๆ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85720" y="1955907"/>
            <a:ext cx="4643470" cy="26161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ด้านสังคม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- ทำให้รู้จักเพื่อนใหม่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- รู้จักการมีน้ำใจนักกีฬา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</a:t>
            </a:r>
          </a:p>
          <a:p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24584" name="Picture 8" descr="http://static.ebony.com/Man_vs_Woman_article-small_137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142984"/>
            <a:ext cx="3429000" cy="2143126"/>
          </a:xfrm>
          <a:prstGeom prst="rect">
            <a:avLst/>
          </a:prstGeom>
          <a:noFill/>
        </p:spPr>
      </p:pic>
      <p:pic>
        <p:nvPicPr>
          <p:cNvPr id="24586" name="Picture 10" descr="http://www.womenaregamechangers.com/wp-content/uploads/2012/02/kelly-mars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357562"/>
            <a:ext cx="3429024" cy="2143140"/>
          </a:xfrm>
          <a:prstGeom prst="rect">
            <a:avLst/>
          </a:prstGeom>
          <a:noFill/>
        </p:spPr>
      </p:pic>
      <p:pic>
        <p:nvPicPr>
          <p:cNvPr id="24588" name="Picture 12" descr="http://www.bloggang.com/data/h/homkorn/picture/1256613274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380276"/>
            <a:ext cx="3119436" cy="2477723"/>
          </a:xfrm>
          <a:prstGeom prst="rect">
            <a:avLst/>
          </a:prstGeom>
          <a:noFill/>
        </p:spPr>
      </p:pic>
      <p:pic>
        <p:nvPicPr>
          <p:cNvPr id="24590" name="Picture 14" descr="http://healthlover.net/wp-content/uploads/2013/06/aerobic-exercise-may-protect-brain-alcohol-damage-1366208796-authintmai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5609" y="2071678"/>
            <a:ext cx="350267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สี่เหลี่ยมผืนผ้า 9"/>
          <p:cNvSpPr/>
          <p:nvPr/>
        </p:nvSpPr>
        <p:spPr>
          <a:xfrm>
            <a:off x="0" y="0"/>
            <a:ext cx="49292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การออกกำลังกาย</a:t>
            </a:r>
            <a:endParaRPr lang="th-TH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071546"/>
            <a:ext cx="339548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เวลาที่ไม่ควรออกกำลังกาย 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5768" y="3000372"/>
            <a:ext cx="8858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3. หลังจากกินอาหารอิ่มใหม่ ๆ เพราจะทำให้เลือดในระบบไหลเวียนถูกแบ่งไปใช้ในการ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ย่อยอาหาร ฉะนั้น เลือดที่จะไปเลี้ยงกล้ามเนื้อส่วนที่ออกกำลังกาย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ก็จะลดลง ทำให้กล้ามเนื้อหย่อนสมรรถภาพ และเป็นตะคริวได้ง่าย</a:t>
            </a:r>
            <a:endParaRPr lang="th-TH" b="1" dirty="0">
              <a:solidFill>
                <a:srgbClr val="80008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85720" y="1714488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1. เจ็บป่วยไม่สบาย โดยเฉพาะอย่างยิ่งถ้าเป็นไข้หรือมีอาการอักเสบที่ส่วนใดส่วนหนึ่ง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ของร่างกาย</a:t>
            </a:r>
            <a:endParaRPr lang="th-TH" dirty="0">
              <a:solidFill>
                <a:srgbClr val="80008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5720" y="2571744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2. หลังจากฟื้นไข้ใหม่ ๆ ที่ร่างกายอ่อนเพลียอยู่ </a:t>
            </a:r>
            <a:endParaRPr lang="th-TH" dirty="0">
              <a:solidFill>
                <a:srgbClr val="80008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14282" y="4286256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4. ช่วงอากาศร้อนและอบอ้าวมาก เพราะร่างกายจะ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สูญเสียเหงื่อและน้ำมากกว่าปกติ ทำให้ร่างกายอ่อนเพลีย </a:t>
            </a:r>
          </a:p>
          <a:p>
            <a:r>
              <a:rPr lang="th-TH" b="1" dirty="0" smtClean="0">
                <a:solidFill>
                  <a:srgbClr val="80008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เหนื่อยง่าย หรือเป็นลมหมดสติได้  </a:t>
            </a:r>
            <a:endParaRPr lang="th-TH" b="1" dirty="0">
              <a:solidFill>
                <a:srgbClr val="80008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2050" name="Picture 2" descr="http://2.bp.blogspot.com/-Ca-NSFAWh3Q/TnA8wF9tGAI/AAAAAAAAAKM/vKBmZcSHpAw/s1600/%25E0%25B8%25AD%25E0%25B8%25AD%25E0%25B8%2581%25E0%25B8%2581%25E0%25B8%25B3%25E0%25B8%25A5%25E0%25B8%25B1%25E0%25B8%2587%25E0%25B8%2581%25E0%25B8%25B2%25E0%25B8%25A2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4596" y="3452835"/>
            <a:ext cx="3333750" cy="33337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735</Words>
  <Application>Microsoft Office PowerPoint</Application>
  <PresentationFormat>On-screen Show (4:3)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Angsana New</vt:lpstr>
      <vt:lpstr>Arial</vt:lpstr>
      <vt:lpstr>Calibri</vt:lpstr>
      <vt:lpstr>Cordia New</vt:lpstr>
      <vt:lpstr>Iris News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Organize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Home</dc:creator>
  <cp:lastModifiedBy>Windows User</cp:lastModifiedBy>
  <cp:revision>154</cp:revision>
  <dcterms:created xsi:type="dcterms:W3CDTF">2010-11-10T07:24:11Z</dcterms:created>
  <dcterms:modified xsi:type="dcterms:W3CDTF">2018-01-19T14:55:20Z</dcterms:modified>
</cp:coreProperties>
</file>