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63" r:id="rId5"/>
    <p:sldId id="264" r:id="rId6"/>
    <p:sldId id="265" r:id="rId7"/>
    <p:sldId id="275" r:id="rId8"/>
    <p:sldId id="276" r:id="rId9"/>
    <p:sldId id="286" r:id="rId10"/>
    <p:sldId id="277" r:id="rId11"/>
    <p:sldId id="290" r:id="rId12"/>
    <p:sldId id="287" r:id="rId13"/>
    <p:sldId id="291" r:id="rId14"/>
    <p:sldId id="292" r:id="rId15"/>
    <p:sldId id="296" r:id="rId16"/>
    <p:sldId id="297" r:id="rId17"/>
    <p:sldId id="270" r:id="rId18"/>
    <p:sldId id="271" r:id="rId19"/>
    <p:sldId id="272" r:id="rId20"/>
    <p:sldId id="273" r:id="rId21"/>
    <p:sldId id="274" r:id="rId22"/>
    <p:sldId id="293" r:id="rId23"/>
    <p:sldId id="294" r:id="rId24"/>
    <p:sldId id="295" r:id="rId25"/>
    <p:sldId id="262" r:id="rId26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03300"/>
    <a:srgbClr val="FF3399"/>
    <a:srgbClr val="006600"/>
    <a:srgbClr val="FF0066"/>
    <a:srgbClr val="000099"/>
    <a:srgbClr val="800000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74" d="100"/>
          <a:sy n="74" d="100"/>
        </p:scale>
        <p:origin x="72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41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E50BB7-509C-466A-8A62-0094B502B25F}" type="datetimeFigureOut">
              <a:rPr lang="th-TH" smtClean="0"/>
              <a:pPr/>
              <a:t>30/01/63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8BCA2D-FF52-44FB-B130-C3175FB17310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11080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1FA53-2445-4E87-A101-85F5BBA2C93E}" type="datetimeFigureOut">
              <a:rPr lang="th-TH" smtClean="0"/>
              <a:pPr/>
              <a:t>30/01/63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EC167-213C-4F13-B769-CA403CEF32A0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1FA53-2445-4E87-A101-85F5BBA2C93E}" type="datetimeFigureOut">
              <a:rPr lang="th-TH" smtClean="0"/>
              <a:pPr/>
              <a:t>30/01/63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EC167-213C-4F13-B769-CA403CEF32A0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1FA53-2445-4E87-A101-85F5BBA2C93E}" type="datetimeFigureOut">
              <a:rPr lang="th-TH" smtClean="0"/>
              <a:pPr/>
              <a:t>30/01/63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EC167-213C-4F13-B769-CA403CEF32A0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1FA53-2445-4E87-A101-85F5BBA2C93E}" type="datetimeFigureOut">
              <a:rPr lang="th-TH" smtClean="0"/>
              <a:pPr/>
              <a:t>30/01/63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EC167-213C-4F13-B769-CA403CEF32A0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1FA53-2445-4E87-A101-85F5BBA2C93E}" type="datetimeFigureOut">
              <a:rPr lang="th-TH" smtClean="0"/>
              <a:pPr/>
              <a:t>30/01/63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EC167-213C-4F13-B769-CA403CEF32A0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1FA53-2445-4E87-A101-85F5BBA2C93E}" type="datetimeFigureOut">
              <a:rPr lang="th-TH" smtClean="0"/>
              <a:pPr/>
              <a:t>30/01/63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EC167-213C-4F13-B769-CA403CEF32A0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1FA53-2445-4E87-A101-85F5BBA2C93E}" type="datetimeFigureOut">
              <a:rPr lang="th-TH" smtClean="0"/>
              <a:pPr/>
              <a:t>30/01/63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EC167-213C-4F13-B769-CA403CEF32A0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1FA53-2445-4E87-A101-85F5BBA2C93E}" type="datetimeFigureOut">
              <a:rPr lang="th-TH" smtClean="0"/>
              <a:pPr/>
              <a:t>30/01/63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EC167-213C-4F13-B769-CA403CEF32A0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1FA53-2445-4E87-A101-85F5BBA2C93E}" type="datetimeFigureOut">
              <a:rPr lang="th-TH" smtClean="0"/>
              <a:pPr/>
              <a:t>30/01/63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EC167-213C-4F13-B769-CA403CEF32A0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1FA53-2445-4E87-A101-85F5BBA2C93E}" type="datetimeFigureOut">
              <a:rPr lang="th-TH" smtClean="0"/>
              <a:pPr/>
              <a:t>30/01/63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EC167-213C-4F13-B769-CA403CEF32A0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1FA53-2445-4E87-A101-85F5BBA2C93E}" type="datetimeFigureOut">
              <a:rPr lang="th-TH" smtClean="0"/>
              <a:pPr/>
              <a:t>30/01/63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EC167-213C-4F13-B769-CA403CEF32A0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91FA53-2445-4E87-A101-85F5BBA2C93E}" type="datetimeFigureOut">
              <a:rPr lang="th-TH" smtClean="0"/>
              <a:pPr/>
              <a:t>30/01/63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1EC167-213C-4F13-B769-CA403CEF32A0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.png"/><Relationship Id="rId7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11" Type="http://schemas.openxmlformats.org/officeDocument/2006/relationships/image" Target="../media/image29.jpeg"/><Relationship Id="rId5" Type="http://schemas.openxmlformats.org/officeDocument/2006/relationships/image" Target="../media/image23.jpeg"/><Relationship Id="rId10" Type="http://schemas.openxmlformats.org/officeDocument/2006/relationships/image" Target="../media/image28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2.png"/><Relationship Id="rId7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10" Type="http://schemas.openxmlformats.org/officeDocument/2006/relationships/image" Target="../media/image39.jpeg"/><Relationship Id="rId4" Type="http://schemas.openxmlformats.org/officeDocument/2006/relationships/image" Target="../media/image33.jpeg"/><Relationship Id="rId9" Type="http://schemas.openxmlformats.org/officeDocument/2006/relationships/image" Target="../media/image3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png"/><Relationship Id="rId4" Type="http://schemas.openxmlformats.org/officeDocument/2006/relationships/image" Target="../media/image41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2.png"/><Relationship Id="rId7" Type="http://schemas.openxmlformats.org/officeDocument/2006/relationships/image" Target="../media/image4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3.jpeg"/><Relationship Id="rId4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1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2.png"/><Relationship Id="rId7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ผลการค้นหารูปภาพสำหรับ powerpoint background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WordArt 13"/>
          <p:cNvSpPr>
            <a:spLocks noChangeArrowheads="1" noChangeShapeType="1" noTextEdit="1"/>
          </p:cNvSpPr>
          <p:nvPr/>
        </p:nvSpPr>
        <p:spPr bwMode="auto">
          <a:xfrm>
            <a:off x="610815" y="1412776"/>
            <a:ext cx="7921625" cy="868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h-TH" sz="3600" b="1" kern="1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EucrosiaUPC"/>
              </a:rPr>
              <a:t>ลดความเสี่ยง</a:t>
            </a:r>
            <a:endParaRPr lang="th-TH" sz="3600" b="1" kern="1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EucrosiaUPC"/>
            </a:endParaRPr>
          </a:p>
        </p:txBody>
      </p:sp>
      <p:sp>
        <p:nvSpPr>
          <p:cNvPr id="7" name="WordArt 14"/>
          <p:cNvSpPr>
            <a:spLocks noChangeArrowheads="1" noChangeShapeType="1" noTextEdit="1"/>
          </p:cNvSpPr>
          <p:nvPr/>
        </p:nvSpPr>
        <p:spPr bwMode="auto">
          <a:xfrm>
            <a:off x="610815" y="2565301"/>
            <a:ext cx="7921625" cy="868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th-TH" sz="3600" b="1" kern="1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cs typeface="EucrosiaUPC"/>
              </a:rPr>
              <a:t>มัธยมศึกษาปีที่ 2</a:t>
            </a:r>
          </a:p>
        </p:txBody>
      </p:sp>
      <p:sp>
        <p:nvSpPr>
          <p:cNvPr id="8" name="WordArt 15"/>
          <p:cNvSpPr>
            <a:spLocks noChangeArrowheads="1" noChangeShapeType="1" noTextEdit="1"/>
          </p:cNvSpPr>
          <p:nvPr/>
        </p:nvSpPr>
        <p:spPr bwMode="auto">
          <a:xfrm>
            <a:off x="5342963" y="4365104"/>
            <a:ext cx="3188732" cy="42863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ครูอนันต์   นุชเทศ</a:t>
            </a:r>
          </a:p>
        </p:txBody>
      </p:sp>
      <p:sp>
        <p:nvSpPr>
          <p:cNvPr id="9" name="WordArt 16"/>
          <p:cNvSpPr>
            <a:spLocks noChangeArrowheads="1" noChangeShapeType="1" noTextEdit="1"/>
          </p:cNvSpPr>
          <p:nvPr/>
        </p:nvSpPr>
        <p:spPr bwMode="auto">
          <a:xfrm>
            <a:off x="3673911" y="4997365"/>
            <a:ext cx="4857784" cy="42863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b="1" kern="10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กลุ่มสาระสุขศึกษาและพลศึกษา</a:t>
            </a:r>
          </a:p>
        </p:txBody>
      </p:sp>
      <p:sp>
        <p:nvSpPr>
          <p:cNvPr id="10" name="WordArt 17"/>
          <p:cNvSpPr>
            <a:spLocks noChangeArrowheads="1" noChangeShapeType="1" noTextEdit="1"/>
          </p:cNvSpPr>
          <p:nvPr/>
        </p:nvSpPr>
        <p:spPr bwMode="auto">
          <a:xfrm>
            <a:off x="3673911" y="5497428"/>
            <a:ext cx="4857784" cy="42863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b="1" kern="10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โรงเรียนเซนต์ฟรังซีสเซเวียร์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ผลการค้นหารูปภาพสำหรับ powerpoint background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0728"/>
            <a:ext cx="9144000" cy="5877272"/>
          </a:xfrm>
          <a:prstGeom prst="rect">
            <a:avLst/>
          </a:prstGeom>
          <a:noFill/>
        </p:spPr>
      </p:pic>
      <p:pic>
        <p:nvPicPr>
          <p:cNvPr id="3" name="Picture 22"/>
          <p:cNvPicPr>
            <a:picLocks noChangeAspect="1" noChangeArrowheads="1"/>
          </p:cNvPicPr>
          <p:nvPr/>
        </p:nvPicPr>
        <p:blipFill>
          <a:blip r:embed="rId3" cstate="print"/>
          <a:srcRect b="85695"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WordArt 37"/>
          <p:cNvSpPr>
            <a:spLocks noChangeArrowheads="1" noChangeShapeType="1" noTextEdit="1"/>
          </p:cNvSpPr>
          <p:nvPr/>
        </p:nvSpPr>
        <p:spPr bwMode="auto">
          <a:xfrm>
            <a:off x="323528" y="166234"/>
            <a:ext cx="3357586" cy="59847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h-TH" sz="3600" b="1" kern="1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schemeClr val="bg1"/>
                  </a:outerShdw>
                </a:effectLst>
                <a:cs typeface="EucrosiaUPC"/>
              </a:rPr>
              <a:t>ลดความเสี่ยง</a:t>
            </a:r>
            <a:endParaRPr lang="th-TH" sz="3600" b="1" kern="1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8100" dir="5400000" algn="t" rotWithShape="0">
                  <a:schemeClr val="bg1"/>
                </a:outerShdw>
              </a:effectLst>
              <a:cs typeface="EucrosiaUPC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11560" y="1427631"/>
            <a:ext cx="4176464" cy="553998"/>
          </a:xfrm>
          <a:prstGeom prst="rect">
            <a:avLst/>
          </a:prstGeom>
          <a:noFill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๑. การดื่มเครื่องดื่มที่มีแอลกอฮอล์</a:t>
            </a:r>
            <a:endParaRPr lang="th-TH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11560" y="1859679"/>
            <a:ext cx="3312368" cy="553998"/>
          </a:xfrm>
          <a:prstGeom prst="rect">
            <a:avLst/>
          </a:prstGeom>
          <a:noFill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๒. การใช้สารเสพติดต่างๆ</a:t>
            </a:r>
            <a:endParaRPr lang="th-TH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11560" y="2341329"/>
            <a:ext cx="4824536" cy="1015663"/>
          </a:xfrm>
          <a:prstGeom prst="rect">
            <a:avLst/>
          </a:prstGeom>
          <a:noFill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๓. พฤติกรรมการขับขี่รถยนต์  </a:t>
            </a:r>
          </a:p>
          <a:p>
            <a:r>
              <a:rPr lang="th-TH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 </a:t>
            </a:r>
            <a:r>
              <a:rPr lang="th-TH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   รถจักรยานยนต์ที่ไม่ปลอดภัย</a:t>
            </a:r>
            <a:endParaRPr lang="th-TH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11560" y="3227831"/>
            <a:ext cx="3312368" cy="553998"/>
          </a:xfrm>
          <a:prstGeom prst="rect">
            <a:avLst/>
          </a:prstGeom>
          <a:noFill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๔. พฤติกรรมเสี่ยงทางเพศ</a:t>
            </a:r>
            <a:endParaRPr lang="th-TH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11560" y="3740598"/>
            <a:ext cx="1944216" cy="553998"/>
          </a:xfrm>
          <a:prstGeom prst="rect">
            <a:avLst/>
          </a:prstGeom>
          <a:noFill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๕. การสูบบุหรี่</a:t>
            </a:r>
            <a:endParaRPr lang="th-TH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932040" y="1377028"/>
            <a:ext cx="3744416" cy="5847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th-TH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๑. พฤติกรรมเสี่ยงต่อสุขภาพ</a:t>
            </a:r>
            <a:endParaRPr lang="th-TH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</p:txBody>
      </p:sp>
      <p:pic>
        <p:nvPicPr>
          <p:cNvPr id="28" name="Picture 2" descr="ผลการค้นหารูปภาพสำหรับ powerpoint backgrounds"/>
          <p:cNvPicPr>
            <a:picLocks noChangeAspect="1" noChangeArrowheads="1"/>
          </p:cNvPicPr>
          <p:nvPr/>
        </p:nvPicPr>
        <p:blipFill>
          <a:blip r:embed="rId2" cstate="print"/>
          <a:srcRect l="296" t="12109" r="60329" b="53585"/>
          <a:stretch>
            <a:fillRect/>
          </a:stretch>
        </p:blipFill>
        <p:spPr bwMode="auto">
          <a:xfrm>
            <a:off x="35496" y="4509120"/>
            <a:ext cx="3600400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Rectangle 17"/>
          <p:cNvSpPr/>
          <p:nvPr/>
        </p:nvSpPr>
        <p:spPr>
          <a:xfrm>
            <a:off x="611560" y="4235943"/>
            <a:ext cx="4536504" cy="1015663"/>
          </a:xfrm>
          <a:prstGeom prst="rect">
            <a:avLst/>
          </a:prstGeom>
          <a:noFill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๖. การไม่ได้ออกกำลังกาย</a:t>
            </a:r>
          </a:p>
          <a:p>
            <a:r>
              <a:rPr lang="th-TH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 </a:t>
            </a:r>
            <a:r>
              <a:rPr lang="th-TH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   อย่างสม่ำเสมอ</a:t>
            </a:r>
            <a:endParaRPr lang="th-TH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11560" y="5099699"/>
            <a:ext cx="3384376" cy="553998"/>
          </a:xfrm>
          <a:prstGeom prst="rect">
            <a:avLst/>
          </a:prstGeom>
          <a:noFill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๗. การดื่มนมต่ำกว่าเกณฑ์</a:t>
            </a:r>
            <a:endParaRPr lang="th-TH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11560" y="5581689"/>
            <a:ext cx="4536504" cy="1015663"/>
          </a:xfrm>
          <a:prstGeom prst="rect">
            <a:avLst/>
          </a:prstGeom>
          <a:noFill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๘. การได้รับสารอาหารในกลุ่มผัก </a:t>
            </a:r>
          </a:p>
          <a:p>
            <a:r>
              <a:rPr lang="th-TH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 </a:t>
            </a:r>
            <a:r>
              <a:rPr lang="th-TH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   และผลไม้ต่ำกว่าเกณฑ์มาตรฐาน</a:t>
            </a:r>
            <a:endParaRPr lang="th-TH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</p:txBody>
      </p:sp>
      <p:pic>
        <p:nvPicPr>
          <p:cNvPr id="1026" name="Picture 2" descr="Image result for เครื่องดื่มแอลกอฮอล์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423468"/>
            <a:ext cx="4346560" cy="3237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lated 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906" y="2412217"/>
            <a:ext cx="4345630" cy="3249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elated ima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664" y="2412217"/>
            <a:ext cx="4334872" cy="3249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elated imag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9896" y="2412217"/>
            <a:ext cx="4372640" cy="3249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Related imag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663" y="2409106"/>
            <a:ext cx="4368873" cy="3252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Related imag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9896" y="2393103"/>
            <a:ext cx="4372639" cy="3268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Related image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412" y="2385227"/>
            <a:ext cx="4423420" cy="3276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Image result for ผักและผลไม้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622" y="2375903"/>
            <a:ext cx="4438226" cy="3285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0" grpId="0"/>
      <p:bldP spid="12" grpId="0"/>
      <p:bldP spid="16" grpId="0"/>
      <p:bldP spid="17" grpId="0"/>
      <p:bldP spid="18" grpId="0"/>
      <p:bldP spid="19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ผลการค้นหารูปภาพสำหรับ powerpoint background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0728"/>
            <a:ext cx="9144000" cy="5877272"/>
          </a:xfrm>
          <a:prstGeom prst="rect">
            <a:avLst/>
          </a:prstGeom>
          <a:noFill/>
        </p:spPr>
      </p:pic>
      <p:pic>
        <p:nvPicPr>
          <p:cNvPr id="3" name="Picture 22"/>
          <p:cNvPicPr>
            <a:picLocks noChangeAspect="1" noChangeArrowheads="1"/>
          </p:cNvPicPr>
          <p:nvPr/>
        </p:nvPicPr>
        <p:blipFill>
          <a:blip r:embed="rId3" cstate="print"/>
          <a:srcRect b="85695"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WordArt 37"/>
          <p:cNvSpPr>
            <a:spLocks noChangeArrowheads="1" noChangeShapeType="1" noTextEdit="1"/>
          </p:cNvSpPr>
          <p:nvPr/>
        </p:nvSpPr>
        <p:spPr bwMode="auto">
          <a:xfrm>
            <a:off x="323528" y="94226"/>
            <a:ext cx="3357586" cy="59847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h-TH" sz="3600" b="1" kern="1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schemeClr val="bg1"/>
                  </a:outerShdw>
                </a:effectLst>
                <a:cs typeface="EucrosiaUPC"/>
              </a:rPr>
              <a:t>ลดความเสี่ยง</a:t>
            </a:r>
            <a:endParaRPr lang="th-TH" sz="3600" b="1" kern="1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8100" dir="5400000" algn="t" rotWithShape="0">
                  <a:schemeClr val="bg1"/>
                </a:outerShdw>
              </a:effectLst>
              <a:cs typeface="EucrosiaUPC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11560" y="2060848"/>
            <a:ext cx="4176464" cy="553998"/>
          </a:xfrm>
          <a:prstGeom prst="rect">
            <a:avLst/>
          </a:prstGeom>
          <a:noFill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๑. การไม่ปฏิบัติตามกฎจราจร</a:t>
            </a:r>
            <a:endParaRPr lang="th-TH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11560" y="2564904"/>
            <a:ext cx="3528392" cy="553998"/>
          </a:xfrm>
          <a:prstGeom prst="rect">
            <a:avLst/>
          </a:prstGeom>
          <a:noFill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๒. การมีพฤติกรรมเสี่ยง</a:t>
            </a:r>
            <a:endParaRPr lang="th-TH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11560" y="3068960"/>
            <a:ext cx="6984776" cy="553998"/>
          </a:xfrm>
          <a:prstGeom prst="rect">
            <a:avLst/>
          </a:prstGeom>
          <a:noFill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๓. ขาดความชำนาญเส้นทาง</a:t>
            </a:r>
            <a:endParaRPr lang="th-TH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11560" y="3645024"/>
            <a:ext cx="5328592" cy="1015663"/>
          </a:xfrm>
          <a:prstGeom prst="rect">
            <a:avLst/>
          </a:prstGeom>
          <a:noFill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๔. การกินยาที่มีผลต่อร่างกายใน</a:t>
            </a:r>
          </a:p>
          <a:p>
            <a:r>
              <a:rPr lang="th-TH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    ขณะขับรถ เช่น ยาแก้หวัด  </a:t>
            </a:r>
            <a:endParaRPr lang="th-TH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</p:txBody>
      </p:sp>
      <p:pic>
        <p:nvPicPr>
          <p:cNvPr id="28" name="Picture 2" descr="ผลการค้นหารูปภาพสำหรับ powerpoint backgrounds"/>
          <p:cNvPicPr>
            <a:picLocks noChangeAspect="1" noChangeArrowheads="1"/>
          </p:cNvPicPr>
          <p:nvPr/>
        </p:nvPicPr>
        <p:blipFill>
          <a:blip r:embed="rId2" cstate="print"/>
          <a:srcRect l="296" t="12109" r="60329" b="53585"/>
          <a:stretch>
            <a:fillRect/>
          </a:stretch>
        </p:blipFill>
        <p:spPr bwMode="auto">
          <a:xfrm>
            <a:off x="35496" y="4509120"/>
            <a:ext cx="3600400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Rectangle 17"/>
          <p:cNvSpPr/>
          <p:nvPr/>
        </p:nvSpPr>
        <p:spPr>
          <a:xfrm>
            <a:off x="611560" y="5157192"/>
            <a:ext cx="8136904" cy="1477328"/>
          </a:xfrm>
          <a:prstGeom prst="rect">
            <a:avLst/>
          </a:prstGeom>
          <a:noFill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๖. การปฏิบัติสิ่งอื่นๆ ในขณะขับรถ </a:t>
            </a:r>
          </a:p>
          <a:p>
            <a:r>
              <a:rPr lang="th-TH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    เช่น จับพวงมาลัยมือเดียว การเปิดเพลงเสียงดัง การดูโทรทัศน์</a:t>
            </a:r>
          </a:p>
          <a:p>
            <a:r>
              <a:rPr lang="th-TH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    การเล่นโทรศัพท์มือถือ</a:t>
            </a:r>
            <a:endParaRPr lang="th-TH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11560" y="1412776"/>
            <a:ext cx="3888432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th-TH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๒. พฤติกรรมเสี่ยงต่ออุบัติเหตุ</a:t>
            </a:r>
            <a:endParaRPr lang="th-TH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11560" y="4653136"/>
            <a:ext cx="4896544" cy="553998"/>
          </a:xfrm>
          <a:prstGeom prst="rect">
            <a:avLst/>
          </a:prstGeom>
          <a:noFill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๕. การดื่มเครื่องดื่มที่มีแอลกอฮอล์</a:t>
            </a:r>
            <a:endParaRPr lang="th-TH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</p:txBody>
      </p:sp>
      <p:pic>
        <p:nvPicPr>
          <p:cNvPr id="8194" name="Picture 2" descr="ผลการค้นหารูปภาพสำหรับ การไม่ปฏิบัติตามกฎจราจร"/>
          <p:cNvPicPr>
            <a:picLocks noChangeAspect="1" noChangeArrowheads="1"/>
          </p:cNvPicPr>
          <p:nvPr/>
        </p:nvPicPr>
        <p:blipFill>
          <a:blip r:embed="rId4" cstate="print"/>
          <a:srcRect r="24085"/>
          <a:stretch>
            <a:fillRect/>
          </a:stretch>
        </p:blipFill>
        <p:spPr bwMode="auto">
          <a:xfrm>
            <a:off x="4499992" y="2268563"/>
            <a:ext cx="4176464" cy="3240360"/>
          </a:xfrm>
          <a:prstGeom prst="rect">
            <a:avLst/>
          </a:prstGeom>
          <a:noFill/>
        </p:spPr>
      </p:pic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647" y="2268563"/>
            <a:ext cx="4186809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lated ima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260254"/>
            <a:ext cx="4176464" cy="3256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0" grpId="0"/>
      <p:bldP spid="12" grpId="0"/>
      <p:bldP spid="16" grpId="0"/>
      <p:bldP spid="18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ผลการค้นหารูปภาพสำหรับ powerpoint background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0728"/>
            <a:ext cx="9144000" cy="5877272"/>
          </a:xfrm>
          <a:prstGeom prst="rect">
            <a:avLst/>
          </a:prstGeom>
          <a:noFill/>
        </p:spPr>
      </p:pic>
      <p:pic>
        <p:nvPicPr>
          <p:cNvPr id="3" name="Picture 22"/>
          <p:cNvPicPr>
            <a:picLocks noChangeAspect="1" noChangeArrowheads="1"/>
          </p:cNvPicPr>
          <p:nvPr/>
        </p:nvPicPr>
        <p:blipFill>
          <a:blip r:embed="rId3" cstate="print"/>
          <a:srcRect b="85695"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WordArt 37"/>
          <p:cNvSpPr>
            <a:spLocks noChangeArrowheads="1" noChangeShapeType="1" noTextEdit="1"/>
          </p:cNvSpPr>
          <p:nvPr/>
        </p:nvSpPr>
        <p:spPr bwMode="auto">
          <a:xfrm>
            <a:off x="323528" y="94226"/>
            <a:ext cx="3357586" cy="59847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h-TH" sz="3600" b="1" kern="1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schemeClr val="bg1"/>
                  </a:outerShdw>
                </a:effectLst>
                <a:cs typeface="EucrosiaUPC"/>
              </a:rPr>
              <a:t>ลดความเสี่ยง</a:t>
            </a:r>
            <a:endParaRPr lang="th-TH" sz="3600" b="1" kern="1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8100" dir="5400000" algn="t" rotWithShape="0">
                  <a:schemeClr val="bg1"/>
                </a:outerShdw>
              </a:effectLst>
              <a:cs typeface="EucrosiaUPC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39552" y="1484784"/>
            <a:ext cx="3816424" cy="5847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๓. พฤติกรรมเสี่ยงต่อการใช้ยา</a:t>
            </a:r>
            <a:endParaRPr lang="th-TH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11560" y="2204864"/>
            <a:ext cx="4824536" cy="553998"/>
          </a:xfrm>
          <a:prstGeom prst="rect">
            <a:avLst/>
          </a:prstGeom>
          <a:noFill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๑. ปรับขนาดยาเองและหยุดทานยาเอง</a:t>
            </a:r>
            <a:endParaRPr lang="th-TH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11560" y="2844225"/>
            <a:ext cx="3312368" cy="553998"/>
          </a:xfrm>
          <a:prstGeom prst="rect">
            <a:avLst/>
          </a:prstGeom>
          <a:noFill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๒. นำยาของคนอื่นมาใช้</a:t>
            </a:r>
            <a:endParaRPr lang="th-TH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11560" y="3492297"/>
            <a:ext cx="6984776" cy="553998"/>
          </a:xfrm>
          <a:prstGeom prst="rect">
            <a:avLst/>
          </a:prstGeom>
          <a:noFill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๓. ไม่ฟังคำอธิบายจากเภสัชกร</a:t>
            </a:r>
            <a:endParaRPr lang="th-TH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11560" y="4140369"/>
            <a:ext cx="3312368" cy="553998"/>
          </a:xfrm>
          <a:prstGeom prst="rect">
            <a:avLst/>
          </a:prstGeom>
          <a:noFill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๔. เก็บยาไม่ถูกวิธี</a:t>
            </a:r>
            <a:endParaRPr lang="th-TH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</p:txBody>
      </p:sp>
      <p:pic>
        <p:nvPicPr>
          <p:cNvPr id="31" name="Picture 2" descr="ผลการค้นหารูปภาพสำหรับ powerpoint backgrounds"/>
          <p:cNvPicPr>
            <a:picLocks noChangeAspect="1" noChangeArrowheads="1"/>
          </p:cNvPicPr>
          <p:nvPr/>
        </p:nvPicPr>
        <p:blipFill>
          <a:blip r:embed="rId2" cstate="print"/>
          <a:srcRect l="296" t="12109" r="60329" b="53585"/>
          <a:stretch>
            <a:fillRect/>
          </a:stretch>
        </p:blipFill>
        <p:spPr bwMode="auto">
          <a:xfrm>
            <a:off x="35496" y="4509120"/>
            <a:ext cx="3600400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8" name="Rectangle 27"/>
          <p:cNvSpPr/>
          <p:nvPr/>
        </p:nvSpPr>
        <p:spPr>
          <a:xfrm>
            <a:off x="611560" y="5436513"/>
            <a:ext cx="8208912" cy="1015663"/>
          </a:xfrm>
          <a:prstGeom prst="rect">
            <a:avLst/>
          </a:prstGeom>
          <a:noFill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๖. ใช้ยาไม่ถูกต้อง โดยเฉพาะยาที่เทคนิคพิเศษในการใช้ ทำให้ใช้ยา</a:t>
            </a:r>
          </a:p>
          <a:p>
            <a:r>
              <a:rPr lang="th-TH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     ไม่ได้ผล เช่น ยาพ่นป้องกันหอบหืด  เป็นต้น</a:t>
            </a:r>
            <a:endParaRPr lang="th-TH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11560" y="4788441"/>
            <a:ext cx="6840760" cy="553998"/>
          </a:xfrm>
          <a:prstGeom prst="rect">
            <a:avLst/>
          </a:prstGeom>
          <a:noFill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๕. ไม่ดูวันหมดอายุเวลาซื้อยา</a:t>
            </a:r>
            <a:endParaRPr lang="th-TH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</p:txBody>
      </p:sp>
      <p:pic>
        <p:nvPicPr>
          <p:cNvPr id="3074" name="Picture 2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553389"/>
            <a:ext cx="3632911" cy="2731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elated 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553389"/>
            <a:ext cx="3710186" cy="2836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6" descr="Related image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3080" name="Picture 8" descr="Related imag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520464"/>
            <a:ext cx="3710186" cy="2869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Image result for เก็บยาไม่ถูกวิธี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5272" y="2520465"/>
            <a:ext cx="3726954" cy="2869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Image result for วันหมดอายุเวลาซื้อยา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038" y="2511225"/>
            <a:ext cx="3745188" cy="2878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Image result for วันหมดอายุเวลาซื้อยา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6535" y="2507738"/>
            <a:ext cx="3755691" cy="2881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Image result for ยาพ่นป้องกันหอบหืด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536" y="2515723"/>
            <a:ext cx="3773690" cy="2873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2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2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67" dur="20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5" grpId="0"/>
      <p:bldP spid="26" grpId="0"/>
      <p:bldP spid="28" grpId="0"/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ผลการค้นหารูปภาพสำหรับ powerpoint background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0728"/>
            <a:ext cx="9144000" cy="5877272"/>
          </a:xfrm>
          <a:prstGeom prst="rect">
            <a:avLst/>
          </a:prstGeom>
          <a:noFill/>
        </p:spPr>
      </p:pic>
      <p:pic>
        <p:nvPicPr>
          <p:cNvPr id="3" name="Picture 22"/>
          <p:cNvPicPr>
            <a:picLocks noChangeAspect="1" noChangeArrowheads="1"/>
          </p:cNvPicPr>
          <p:nvPr/>
        </p:nvPicPr>
        <p:blipFill>
          <a:blip r:embed="rId3" cstate="print"/>
          <a:srcRect b="85695"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WordArt 37"/>
          <p:cNvSpPr>
            <a:spLocks noChangeArrowheads="1" noChangeShapeType="1" noTextEdit="1"/>
          </p:cNvSpPr>
          <p:nvPr/>
        </p:nvSpPr>
        <p:spPr bwMode="auto">
          <a:xfrm>
            <a:off x="323528" y="94226"/>
            <a:ext cx="3357586" cy="59847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h-TH" sz="3600" b="1" kern="1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schemeClr val="bg1"/>
                  </a:outerShdw>
                </a:effectLst>
                <a:cs typeface="EucrosiaUPC"/>
              </a:rPr>
              <a:t>ลดความเสี่ยง</a:t>
            </a:r>
            <a:endParaRPr lang="th-TH" sz="3600" b="1" kern="1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8100" dir="5400000" algn="t" rotWithShape="0">
                  <a:schemeClr val="bg1"/>
                </a:outerShdw>
              </a:effectLst>
              <a:cs typeface="EucrosiaUPC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11560" y="2204864"/>
            <a:ext cx="6696744" cy="584775"/>
          </a:xfrm>
          <a:prstGeom prst="rect">
            <a:avLst/>
          </a:prstGeom>
          <a:noFill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๑. มีความอ่อนไหวทางจิตใจและอารมณ์</a:t>
            </a:r>
            <a:endParaRPr lang="th-TH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11560" y="2844225"/>
            <a:ext cx="6840760" cy="584775"/>
          </a:xfrm>
          <a:prstGeom prst="rect">
            <a:avLst/>
          </a:prstGeom>
          <a:noFill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๒. อยากรู้ อยากเห็น อยากลอง อยากมีประสบการณ์</a:t>
            </a:r>
            <a:endParaRPr lang="th-TH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11560" y="3492297"/>
            <a:ext cx="6984776" cy="584775"/>
          </a:xfrm>
          <a:prstGeom prst="rect">
            <a:avLst/>
          </a:prstGeom>
          <a:noFill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๓. การใช้ยาบางประเภทเป็นประจำ</a:t>
            </a:r>
            <a:endParaRPr lang="th-TH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11560" y="4140369"/>
            <a:ext cx="3312368" cy="584775"/>
          </a:xfrm>
          <a:prstGeom prst="rect">
            <a:avLst/>
          </a:prstGeom>
          <a:noFill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๔. การเลียนแบบ</a:t>
            </a:r>
            <a:endParaRPr lang="th-TH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</p:txBody>
      </p:sp>
      <p:pic>
        <p:nvPicPr>
          <p:cNvPr id="31" name="Picture 2" descr="ผลการค้นหารูปภาพสำหรับ powerpoint backgrounds"/>
          <p:cNvPicPr>
            <a:picLocks noChangeAspect="1" noChangeArrowheads="1"/>
          </p:cNvPicPr>
          <p:nvPr/>
        </p:nvPicPr>
        <p:blipFill>
          <a:blip r:embed="rId2" cstate="print"/>
          <a:srcRect l="296" t="12109" r="60329" b="53585"/>
          <a:stretch>
            <a:fillRect/>
          </a:stretch>
        </p:blipFill>
        <p:spPr bwMode="auto">
          <a:xfrm>
            <a:off x="35496" y="4509120"/>
            <a:ext cx="3600400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8" name="Rectangle 27"/>
          <p:cNvSpPr/>
          <p:nvPr/>
        </p:nvSpPr>
        <p:spPr>
          <a:xfrm>
            <a:off x="611560" y="5436513"/>
            <a:ext cx="6552728" cy="1077218"/>
          </a:xfrm>
          <a:prstGeom prst="rect">
            <a:avLst/>
          </a:prstGeom>
          <a:noFill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๖. พฤติกรรมที่อยู่ในภาวะบริโภคนิยม </a:t>
            </a:r>
          </a:p>
          <a:p>
            <a:r>
              <a:rPr lang="th-TH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 </a:t>
            </a:r>
            <a:r>
              <a:rPr lang="th-TH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   เช่น ชอบเที่ยวเตร่ มั่วสุม</a:t>
            </a:r>
            <a:endParaRPr lang="th-TH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11560" y="4788441"/>
            <a:ext cx="6840760" cy="584775"/>
          </a:xfrm>
          <a:prstGeom prst="rect">
            <a:avLst/>
          </a:prstGeom>
          <a:noFill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๕. การประชดเมื่อถูกสังคมตีตราในเชิงลบ</a:t>
            </a:r>
            <a:endParaRPr lang="th-TH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11560" y="1484784"/>
            <a:ext cx="4752528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๔. พฤติกรรมเสี่ยงต่อการใช้สารเสพติด</a:t>
            </a:r>
            <a:endParaRPr lang="th-TH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</p:txBody>
      </p:sp>
      <p:pic>
        <p:nvPicPr>
          <p:cNvPr id="4100" name="Picture 4" descr="Image result for การ์ตูน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623" y="3062681"/>
            <a:ext cx="3294112" cy="4036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5" grpId="0"/>
      <p:bldP spid="26" grpId="0"/>
      <p:bldP spid="28" grpId="0"/>
      <p:bldP spid="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ผลการค้นหารูปภาพสำหรับ powerpoint background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0728"/>
            <a:ext cx="9144000" cy="5877272"/>
          </a:xfrm>
          <a:prstGeom prst="rect">
            <a:avLst/>
          </a:prstGeom>
          <a:noFill/>
        </p:spPr>
      </p:pic>
      <p:pic>
        <p:nvPicPr>
          <p:cNvPr id="3" name="Picture 22"/>
          <p:cNvPicPr>
            <a:picLocks noChangeAspect="1" noChangeArrowheads="1"/>
          </p:cNvPicPr>
          <p:nvPr/>
        </p:nvPicPr>
        <p:blipFill>
          <a:blip r:embed="rId3" cstate="print"/>
          <a:srcRect b="85695"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WordArt 37"/>
          <p:cNvSpPr>
            <a:spLocks noChangeArrowheads="1" noChangeShapeType="1" noTextEdit="1"/>
          </p:cNvSpPr>
          <p:nvPr/>
        </p:nvSpPr>
        <p:spPr bwMode="auto">
          <a:xfrm>
            <a:off x="323528" y="94226"/>
            <a:ext cx="3357586" cy="59847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h-TH" sz="3600" b="1" kern="1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schemeClr val="bg1"/>
                  </a:outerShdw>
                </a:effectLst>
                <a:cs typeface="EucrosiaUPC"/>
              </a:rPr>
              <a:t>ลดความเสี่ยง</a:t>
            </a:r>
            <a:endParaRPr lang="th-TH" sz="3600" b="1" kern="1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8100" dir="5400000" algn="t" rotWithShape="0">
                  <a:schemeClr val="bg1"/>
                </a:outerShdw>
              </a:effectLst>
              <a:cs typeface="EucrosiaUPC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11560" y="2204864"/>
            <a:ext cx="8208912" cy="553998"/>
          </a:xfrm>
          <a:prstGeom prst="rect">
            <a:avLst/>
          </a:prstGeom>
          <a:noFill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๑. การอยู่ในกลุ่มเพื่อนที่ชอบใช้ความรุนแรง </a:t>
            </a:r>
            <a:endParaRPr lang="th-TH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11560" y="2844225"/>
            <a:ext cx="8208912" cy="553998"/>
          </a:xfrm>
          <a:prstGeom prst="rect">
            <a:avLst/>
          </a:prstGeom>
          <a:noFill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๒. การดื่มสุราหรือสารเสพติด</a:t>
            </a:r>
            <a:endParaRPr lang="th-TH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11560" y="3492297"/>
            <a:ext cx="6984776" cy="553998"/>
          </a:xfrm>
          <a:prstGeom prst="rect">
            <a:avLst/>
          </a:prstGeom>
          <a:noFill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๓. การได้รับชมภาพความรุนแรงจากสื่อ</a:t>
            </a:r>
            <a:endParaRPr lang="th-TH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11560" y="4140369"/>
            <a:ext cx="4104456" cy="553998"/>
          </a:xfrm>
          <a:prstGeom prst="rect">
            <a:avLst/>
          </a:prstGeom>
          <a:noFill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๔. การเล่นเกมที่มีความรุนแรง</a:t>
            </a:r>
            <a:endParaRPr lang="th-TH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50765" y="4750024"/>
            <a:ext cx="3096344" cy="553998"/>
          </a:xfrm>
          <a:prstGeom prst="rect">
            <a:avLst/>
          </a:prstGeom>
          <a:noFill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๕. การพกอาวุธ</a:t>
            </a:r>
            <a:endParaRPr lang="th-TH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83568" y="1484784"/>
            <a:ext cx="4104456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๕. พฤติกรรมเสี่ยงต่อความรุนแรง</a:t>
            </a:r>
            <a:endParaRPr lang="th-TH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</p:txBody>
      </p:sp>
      <p:pic>
        <p:nvPicPr>
          <p:cNvPr id="5122" name="Picture 2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3619" y="2712579"/>
            <a:ext cx="3632837" cy="2629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การดื่มสุราหรือสารเสพติด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0" y="2712579"/>
            <a:ext cx="3628206" cy="2857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5" grpId="0"/>
      <p:bldP spid="26" grpId="0"/>
      <p:bldP spid="2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ผลการค้นหารูปภาพสำหรับ powerpoint background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0728"/>
            <a:ext cx="9144000" cy="5877272"/>
          </a:xfrm>
          <a:prstGeom prst="rect">
            <a:avLst/>
          </a:prstGeom>
          <a:noFill/>
        </p:spPr>
      </p:pic>
      <p:pic>
        <p:nvPicPr>
          <p:cNvPr id="3" name="Picture 22"/>
          <p:cNvPicPr>
            <a:picLocks noChangeAspect="1" noChangeArrowheads="1"/>
          </p:cNvPicPr>
          <p:nvPr/>
        </p:nvPicPr>
        <p:blipFill>
          <a:blip r:embed="rId3" cstate="print"/>
          <a:srcRect b="85695"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WordArt 37"/>
          <p:cNvSpPr>
            <a:spLocks noChangeArrowheads="1" noChangeShapeType="1" noTextEdit="1"/>
          </p:cNvSpPr>
          <p:nvPr/>
        </p:nvSpPr>
        <p:spPr bwMode="auto">
          <a:xfrm>
            <a:off x="323528" y="94226"/>
            <a:ext cx="3357586" cy="59847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h-TH" sz="3600" b="1" kern="1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schemeClr val="bg1"/>
                  </a:outerShdw>
                </a:effectLst>
                <a:cs typeface="EucrosiaUPC"/>
              </a:rPr>
              <a:t>ลดความเสี่ยง</a:t>
            </a:r>
            <a:endParaRPr lang="th-TH" sz="3600" b="1" kern="1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8100" dir="5400000" algn="t" rotWithShape="0">
                  <a:schemeClr val="bg1"/>
                </a:outerShdw>
              </a:effectLst>
              <a:cs typeface="EucrosiaUPC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83568" y="1484784"/>
            <a:ext cx="2997546" cy="584775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๖</a:t>
            </a:r>
            <a:r>
              <a:rPr lang="th-TH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. พฤติกรรมการมั่วสุม</a:t>
            </a:r>
            <a:endParaRPr lang="th-TH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1560" y="2204864"/>
            <a:ext cx="8208912" cy="584775"/>
          </a:xfrm>
          <a:prstGeom prst="rect">
            <a:avLst/>
          </a:prstGeom>
          <a:noFill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๑. </a:t>
            </a:r>
            <a:r>
              <a:rPr lang="th-TH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การมั่วสุมในการเล่นเกมออนไลน์</a:t>
            </a:r>
            <a:endParaRPr lang="th-TH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1560" y="2844225"/>
            <a:ext cx="8208912" cy="584775"/>
          </a:xfrm>
          <a:prstGeom prst="rect">
            <a:avLst/>
          </a:prstGeom>
          <a:noFill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๒. </a:t>
            </a:r>
            <a:r>
              <a:rPr lang="th-TH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การมั่วสุมเพื่อดื่มแอลกอฮอล์</a:t>
            </a:r>
            <a:endParaRPr lang="th-TH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1560" y="3492297"/>
            <a:ext cx="6984776" cy="584775"/>
          </a:xfrm>
          <a:prstGeom prst="rect">
            <a:avLst/>
          </a:prstGeom>
          <a:noFill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๓. การ</a:t>
            </a:r>
            <a:r>
              <a:rPr lang="th-TH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มั่ว</a:t>
            </a:r>
            <a:r>
              <a:rPr lang="th-TH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สุมในการเสพสารเสพติด</a:t>
            </a:r>
            <a:endParaRPr lang="th-TH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</p:txBody>
      </p:sp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512" y="1422295"/>
            <a:ext cx="3456384" cy="2373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ผลการค้นหารูปภาพสำหรับ powerpoint backgrounds"/>
          <p:cNvPicPr>
            <a:picLocks noChangeAspect="1" noChangeArrowheads="1"/>
          </p:cNvPicPr>
          <p:nvPr/>
        </p:nvPicPr>
        <p:blipFill rotWithShape="1">
          <a:blip r:embed="rId2" cstate="print"/>
          <a:srcRect l="64083" t="52540" r="9930" b="9478"/>
          <a:stretch/>
        </p:blipFill>
        <p:spPr bwMode="auto">
          <a:xfrm>
            <a:off x="467544" y="4257092"/>
            <a:ext cx="2592288" cy="24122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ctangle 8"/>
          <p:cNvSpPr/>
          <p:nvPr/>
        </p:nvSpPr>
        <p:spPr>
          <a:xfrm>
            <a:off x="611560" y="4140369"/>
            <a:ext cx="4752528" cy="584775"/>
          </a:xfrm>
          <a:prstGeom prst="rect">
            <a:avLst/>
          </a:prstGeom>
          <a:noFill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๔.การมั่ว</a:t>
            </a:r>
            <a:r>
              <a:rPr lang="th-TH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สุมในสถานบันเทิงยามค่ำคืน</a:t>
            </a:r>
            <a:endParaRPr lang="th-TH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11560" y="4788441"/>
            <a:ext cx="6840760" cy="584775"/>
          </a:xfrm>
          <a:prstGeom prst="rect">
            <a:avLst/>
          </a:prstGeom>
          <a:noFill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๕.การมั่ว</a:t>
            </a:r>
            <a:r>
              <a:rPr lang="th-TH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สุมในสถานที่ต่างๆ </a:t>
            </a:r>
            <a:endParaRPr lang="th-TH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11560" y="5436513"/>
            <a:ext cx="8208912" cy="1077218"/>
          </a:xfrm>
          <a:prstGeom prst="rect">
            <a:avLst/>
          </a:prstGeom>
          <a:noFill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๖. </a:t>
            </a:r>
            <a:r>
              <a:rPr lang="th-TH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การมั่ว</a:t>
            </a:r>
            <a:r>
              <a:rPr lang="th-TH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สุมเพื่อการแข่งจักรยานยนต์</a:t>
            </a:r>
          </a:p>
          <a:p>
            <a:r>
              <a:rPr lang="th-TH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 </a:t>
            </a:r>
            <a:r>
              <a:rPr lang="th-TH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   บนท้องถนน</a:t>
            </a:r>
            <a:endParaRPr lang="th-TH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</p:txBody>
      </p:sp>
      <p:pic>
        <p:nvPicPr>
          <p:cNvPr id="2052" name="Picture 4" descr="Related 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512" y="3935154"/>
            <a:ext cx="3453333" cy="2446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การเสพสารเสพติด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512" y="1422295"/>
            <a:ext cx="3453333" cy="2380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การมั่วสุมในสถานบันเทิง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512" y="3938056"/>
            <a:ext cx="3453333" cy="2443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Image result for แว๊น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659" y="2491720"/>
            <a:ext cx="3994837" cy="332408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3705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1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ผลการค้นหารูปภาพสำหรับ powerpoint background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0728"/>
            <a:ext cx="9144000" cy="5877272"/>
          </a:xfrm>
          <a:prstGeom prst="rect">
            <a:avLst/>
          </a:prstGeom>
          <a:noFill/>
        </p:spPr>
      </p:pic>
      <p:pic>
        <p:nvPicPr>
          <p:cNvPr id="3" name="Picture 22"/>
          <p:cNvPicPr>
            <a:picLocks noChangeAspect="1" noChangeArrowheads="1"/>
          </p:cNvPicPr>
          <p:nvPr/>
        </p:nvPicPr>
        <p:blipFill>
          <a:blip r:embed="rId3" cstate="print"/>
          <a:srcRect b="85695"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WordArt 37"/>
          <p:cNvSpPr>
            <a:spLocks noChangeArrowheads="1" noChangeShapeType="1" noTextEdit="1"/>
          </p:cNvSpPr>
          <p:nvPr/>
        </p:nvSpPr>
        <p:spPr bwMode="auto">
          <a:xfrm>
            <a:off x="323528" y="94226"/>
            <a:ext cx="3357586" cy="59847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h-TH" sz="3600" b="1" kern="1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schemeClr val="bg1"/>
                  </a:outerShdw>
                </a:effectLst>
                <a:cs typeface="EucrosiaUPC"/>
              </a:rPr>
              <a:t>ลดความเสี่ยง</a:t>
            </a:r>
            <a:endParaRPr lang="th-TH" sz="3600" b="1" kern="1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8100" dir="5400000" algn="t" rotWithShape="0">
                  <a:schemeClr val="bg1"/>
                </a:outerShdw>
              </a:effectLst>
              <a:cs typeface="EucrosiaUPC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83568" y="1484784"/>
            <a:ext cx="3888432" cy="584775"/>
          </a:xfrm>
          <a:prstGeom prst="rect">
            <a:avLst/>
          </a:prstGeom>
          <a:solidFill>
            <a:srgbClr val="00FF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๗. พฤติกรรมการทะเลาะวิวาท</a:t>
            </a:r>
            <a:endParaRPr lang="th-TH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1560" y="2204864"/>
            <a:ext cx="6696744" cy="584775"/>
          </a:xfrm>
          <a:prstGeom prst="rect">
            <a:avLst/>
          </a:prstGeom>
          <a:noFill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๑. </a:t>
            </a:r>
            <a:r>
              <a:rPr lang="th-TH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เกิดจากการถูกทำร้ายร่างกายมาก่อน</a:t>
            </a:r>
            <a:endParaRPr lang="th-TH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1560" y="2844225"/>
            <a:ext cx="6840760" cy="584775"/>
          </a:xfrm>
          <a:prstGeom prst="rect">
            <a:avLst/>
          </a:prstGeom>
          <a:noFill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๒. </a:t>
            </a:r>
            <a:r>
              <a:rPr lang="th-TH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คึกคะนอง ถูกยั่วยุ</a:t>
            </a:r>
            <a:endParaRPr lang="th-TH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1560" y="3492297"/>
            <a:ext cx="6984776" cy="584775"/>
          </a:xfrm>
          <a:prstGeom prst="rect">
            <a:avLst/>
          </a:prstGeom>
          <a:noFill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๓. </a:t>
            </a:r>
            <a:r>
              <a:rPr lang="th-TH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ความขัดแย้งในกลุ่มเพื่อน</a:t>
            </a:r>
            <a:endParaRPr lang="th-TH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1560" y="4140369"/>
            <a:ext cx="3312368" cy="584775"/>
          </a:xfrm>
          <a:prstGeom prst="rect">
            <a:avLst/>
          </a:prstGeom>
          <a:noFill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๔. </a:t>
            </a:r>
            <a:r>
              <a:rPr lang="th-TH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ปัญหาชู้สาว</a:t>
            </a:r>
            <a:endParaRPr lang="th-TH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</p:txBody>
      </p:sp>
      <p:pic>
        <p:nvPicPr>
          <p:cNvPr id="10" name="Picture 2" descr="ผลการค้นหารูปภาพสำหรับ powerpoint backgrounds"/>
          <p:cNvPicPr>
            <a:picLocks noChangeAspect="1" noChangeArrowheads="1"/>
          </p:cNvPicPr>
          <p:nvPr/>
        </p:nvPicPr>
        <p:blipFill>
          <a:blip r:embed="rId2" cstate="print"/>
          <a:srcRect l="296" t="12109" r="60329" b="53585"/>
          <a:stretch>
            <a:fillRect/>
          </a:stretch>
        </p:blipFill>
        <p:spPr bwMode="auto">
          <a:xfrm>
            <a:off x="35496" y="4509120"/>
            <a:ext cx="3600400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Rectangle 10"/>
          <p:cNvSpPr/>
          <p:nvPr/>
        </p:nvSpPr>
        <p:spPr>
          <a:xfrm>
            <a:off x="611560" y="5436513"/>
            <a:ext cx="6552728" cy="584775"/>
          </a:xfrm>
          <a:prstGeom prst="rect">
            <a:avLst/>
          </a:prstGeom>
          <a:noFill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๖. </a:t>
            </a:r>
            <a:r>
              <a:rPr lang="th-TH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การปลูกฝังค่านิยมแบบผิดๆ </a:t>
            </a:r>
            <a:endParaRPr lang="th-TH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11560" y="4788441"/>
            <a:ext cx="6840760" cy="584775"/>
          </a:xfrm>
          <a:prstGeom prst="rect">
            <a:avLst/>
          </a:prstGeom>
          <a:noFill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๕. </a:t>
            </a:r>
            <a:r>
              <a:rPr lang="th-TH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ใจร้อน อารมณ์ชั่ววูบ</a:t>
            </a:r>
            <a:endParaRPr lang="th-TH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</p:txBody>
      </p:sp>
      <p:pic>
        <p:nvPicPr>
          <p:cNvPr id="3078" name="Picture 6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949" y="2726312"/>
            <a:ext cx="4208729" cy="3511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4607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1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ผลการค้นหารูปภาพสำหรับ powerpoint background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0728"/>
            <a:ext cx="9144000" cy="5877272"/>
          </a:xfrm>
          <a:prstGeom prst="rect">
            <a:avLst/>
          </a:prstGeom>
          <a:noFill/>
        </p:spPr>
      </p:pic>
      <p:pic>
        <p:nvPicPr>
          <p:cNvPr id="3" name="Picture 22"/>
          <p:cNvPicPr>
            <a:picLocks noChangeAspect="1" noChangeArrowheads="1"/>
          </p:cNvPicPr>
          <p:nvPr/>
        </p:nvPicPr>
        <p:blipFill>
          <a:blip r:embed="rId3" cstate="print"/>
          <a:srcRect b="85695"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WordArt 37"/>
          <p:cNvSpPr>
            <a:spLocks noChangeArrowheads="1" noChangeShapeType="1" noTextEdit="1"/>
          </p:cNvSpPr>
          <p:nvPr/>
        </p:nvSpPr>
        <p:spPr bwMode="auto">
          <a:xfrm>
            <a:off x="323528" y="94226"/>
            <a:ext cx="3357586" cy="59847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h-TH" sz="3600" b="1" kern="1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schemeClr val="bg1"/>
                  </a:outerShdw>
                </a:effectLst>
                <a:cs typeface="EucrosiaUPC"/>
              </a:rPr>
              <a:t>ลดความเสี่ยง</a:t>
            </a:r>
            <a:endParaRPr lang="th-TH" sz="3600" b="1" kern="1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8100" dir="5400000" algn="t" rotWithShape="0">
                  <a:schemeClr val="bg1"/>
                </a:outerShdw>
              </a:effectLst>
              <a:cs typeface="EucrosiaUP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9552" y="1340768"/>
            <a:ext cx="58304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6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ผลกระทบที่เกิดขึ้นจากการมีพฤติกรรมเสี่ยง</a:t>
            </a:r>
            <a:endParaRPr lang="th-TH" sz="3600" u="sng" dirty="0">
              <a:solidFill>
                <a:srgbClr val="FFFF00"/>
              </a:solidFill>
              <a:cs typeface="IrisUPC" pitchFamily="34" charset="-3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707904" y="2124145"/>
            <a:ext cx="3888432" cy="5847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๑. ปฏิกิริยาทางลบจากบุคลอื่น</a:t>
            </a:r>
            <a:endParaRPr lang="th-TH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07904" y="2891081"/>
            <a:ext cx="3888432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๒</a:t>
            </a:r>
            <a:r>
              <a:rPr lang="th-TH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. อุบัติเหตุ</a:t>
            </a:r>
            <a:endParaRPr lang="th-TH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707904" y="3645024"/>
            <a:ext cx="3888432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๓</a:t>
            </a:r>
            <a:r>
              <a:rPr lang="th-TH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. การเกิดโรค</a:t>
            </a:r>
            <a:endParaRPr lang="th-TH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707904" y="4420017"/>
            <a:ext cx="3888432" cy="5847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๔</a:t>
            </a:r>
            <a:r>
              <a:rPr lang="th-TH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. การสูญเสียโอกาสในอนาคต</a:t>
            </a:r>
            <a:endParaRPr lang="th-TH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707904" y="5148481"/>
            <a:ext cx="3888432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๕</a:t>
            </a:r>
            <a:r>
              <a:rPr lang="th-TH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. ปัญหาสังคม</a:t>
            </a:r>
            <a:endParaRPr lang="th-TH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</p:txBody>
      </p:sp>
      <p:sp>
        <p:nvSpPr>
          <p:cNvPr id="14" name="Striped Right Arrow 13"/>
          <p:cNvSpPr/>
          <p:nvPr/>
        </p:nvSpPr>
        <p:spPr>
          <a:xfrm>
            <a:off x="2771800" y="2132856"/>
            <a:ext cx="648072" cy="576064"/>
          </a:xfrm>
          <a:prstGeom prst="striped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" name="Striped Right Arrow 14"/>
          <p:cNvSpPr/>
          <p:nvPr/>
        </p:nvSpPr>
        <p:spPr>
          <a:xfrm>
            <a:off x="2771800" y="2924944"/>
            <a:ext cx="648072" cy="576064"/>
          </a:xfrm>
          <a:prstGeom prst="striped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6" name="Striped Right Arrow 15"/>
          <p:cNvSpPr/>
          <p:nvPr/>
        </p:nvSpPr>
        <p:spPr>
          <a:xfrm>
            <a:off x="2771800" y="3717032"/>
            <a:ext cx="648072" cy="576064"/>
          </a:xfrm>
          <a:prstGeom prst="striped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7" name="Striped Right Arrow 16"/>
          <p:cNvSpPr/>
          <p:nvPr/>
        </p:nvSpPr>
        <p:spPr>
          <a:xfrm>
            <a:off x="2771800" y="4437112"/>
            <a:ext cx="648072" cy="576064"/>
          </a:xfrm>
          <a:prstGeom prst="striped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8" name="Striped Right Arrow 17"/>
          <p:cNvSpPr/>
          <p:nvPr/>
        </p:nvSpPr>
        <p:spPr>
          <a:xfrm>
            <a:off x="2771800" y="5157192"/>
            <a:ext cx="648072" cy="576064"/>
          </a:xfrm>
          <a:prstGeom prst="striped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ผลการค้นหารูปภาพสำหรับ powerpoint background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0728"/>
            <a:ext cx="9144000" cy="5877272"/>
          </a:xfrm>
          <a:prstGeom prst="rect">
            <a:avLst/>
          </a:prstGeom>
          <a:noFill/>
        </p:spPr>
      </p:pic>
      <p:pic>
        <p:nvPicPr>
          <p:cNvPr id="3" name="Picture 22"/>
          <p:cNvPicPr>
            <a:picLocks noChangeAspect="1" noChangeArrowheads="1"/>
          </p:cNvPicPr>
          <p:nvPr/>
        </p:nvPicPr>
        <p:blipFill>
          <a:blip r:embed="rId3" cstate="print"/>
          <a:srcRect b="85695"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WordArt 37"/>
          <p:cNvSpPr>
            <a:spLocks noChangeArrowheads="1" noChangeShapeType="1" noTextEdit="1"/>
          </p:cNvSpPr>
          <p:nvPr/>
        </p:nvSpPr>
        <p:spPr bwMode="auto">
          <a:xfrm>
            <a:off x="323528" y="94226"/>
            <a:ext cx="3357586" cy="59847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h-TH" sz="3600" b="1" kern="1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schemeClr val="bg1"/>
                  </a:outerShdw>
                </a:effectLst>
                <a:cs typeface="EucrosiaUPC"/>
              </a:rPr>
              <a:t>ลดความเสี่ยง</a:t>
            </a:r>
            <a:endParaRPr lang="th-TH" sz="3600" b="1" kern="1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8100" dir="5400000" algn="t" rotWithShape="0">
                  <a:schemeClr val="bg1"/>
                </a:outerShdw>
              </a:effectLst>
              <a:cs typeface="EucrosiaUP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9552" y="1340768"/>
            <a:ext cx="58304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6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ผลกระทบที่เกิดขึ้นจากการมีพฤติกรรมเสี่ยง</a:t>
            </a:r>
            <a:endParaRPr lang="th-TH" sz="3600" u="sng" dirty="0">
              <a:solidFill>
                <a:srgbClr val="FFFF00"/>
              </a:solidFill>
              <a:cs typeface="IrisUPC" pitchFamily="34" charset="-3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1560" y="1988840"/>
            <a:ext cx="4392488" cy="5847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th-TH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๑. ปฏิกิริยาทางลบจากบุคลอื่น</a:t>
            </a:r>
            <a:endParaRPr lang="th-TH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39552" y="2696721"/>
            <a:ext cx="518457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วัยรุ่นที่มีพฤติกรรมเสี่ยง จะถูกตักเตือน </a:t>
            </a:r>
          </a:p>
          <a:p>
            <a:r>
              <a:rPr lang="th-TH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ถูกลงโทษ เมื่อเกิดขึ้นบ่อยครั้ง ก็จะถูกตรา</a:t>
            </a:r>
          </a:p>
          <a:p>
            <a:r>
              <a:rPr lang="th-TH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หน้าในด้านลบ ทำให้เกิดความรู้สึกไม่ดีต่อ</a:t>
            </a:r>
          </a:p>
          <a:p>
            <a:r>
              <a:rPr lang="th-TH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ตนเอง โกรธแค้นสังคมทำให้ก่อพฤติกรรม</a:t>
            </a:r>
          </a:p>
          <a:p>
            <a:r>
              <a:rPr lang="th-TH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เสี่ยงมากขึ้น จนยากที่จะกลับมาปฏิบัติตน</a:t>
            </a:r>
          </a:p>
          <a:p>
            <a:r>
              <a:rPr lang="th-TH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ให้ดีได้     กลายเป็นคนที่มีบุคลิกภาพที่ผิด</a:t>
            </a:r>
          </a:p>
          <a:p>
            <a:r>
              <a:rPr lang="th-TH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ปกติต่อไป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386" name="Picture 2" descr="ผลการค้นหารูปภาพสำหรับ วัยรุ่น วัยคะนอง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2204864"/>
            <a:ext cx="3456384" cy="3752850"/>
          </a:xfrm>
          <a:prstGeom prst="rect">
            <a:avLst/>
          </a:prstGeom>
          <a:noFill/>
        </p:spPr>
      </p:pic>
      <p:pic>
        <p:nvPicPr>
          <p:cNvPr id="16388" name="Picture 4" descr="ผลการค้นหารูปภาพสำหรับ วัยรุ่น วัยคะนอง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2204864"/>
            <a:ext cx="3464818" cy="3752850"/>
          </a:xfrm>
          <a:prstGeom prst="rect">
            <a:avLst/>
          </a:prstGeom>
          <a:noFill/>
        </p:spPr>
      </p:pic>
      <p:pic>
        <p:nvPicPr>
          <p:cNvPr id="16394" name="Picture 10" descr="ผลการค้นหารูปภาพสำหรับ วัยรุ่น วัยคะนอง"/>
          <p:cNvPicPr>
            <a:picLocks noChangeAspect="1" noChangeArrowheads="1"/>
          </p:cNvPicPr>
          <p:nvPr/>
        </p:nvPicPr>
        <p:blipFill>
          <a:blip r:embed="rId6" cstate="print"/>
          <a:srcRect r="13014"/>
          <a:stretch>
            <a:fillRect/>
          </a:stretch>
        </p:blipFill>
        <p:spPr bwMode="auto">
          <a:xfrm>
            <a:off x="5220072" y="2204864"/>
            <a:ext cx="3456384" cy="38164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10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ผลการค้นหารูปภาพสำหรับ powerpoint background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0728"/>
            <a:ext cx="9144000" cy="5877272"/>
          </a:xfrm>
          <a:prstGeom prst="rect">
            <a:avLst/>
          </a:prstGeom>
          <a:noFill/>
        </p:spPr>
      </p:pic>
      <p:pic>
        <p:nvPicPr>
          <p:cNvPr id="3" name="Picture 22"/>
          <p:cNvPicPr>
            <a:picLocks noChangeAspect="1" noChangeArrowheads="1"/>
          </p:cNvPicPr>
          <p:nvPr/>
        </p:nvPicPr>
        <p:blipFill>
          <a:blip r:embed="rId3" cstate="print"/>
          <a:srcRect b="85695"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WordArt 37"/>
          <p:cNvSpPr>
            <a:spLocks noChangeArrowheads="1" noChangeShapeType="1" noTextEdit="1"/>
          </p:cNvSpPr>
          <p:nvPr/>
        </p:nvSpPr>
        <p:spPr bwMode="auto">
          <a:xfrm>
            <a:off x="323528" y="94226"/>
            <a:ext cx="3357586" cy="59847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h-TH" sz="3600" b="1" kern="1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schemeClr val="bg1"/>
                  </a:outerShdw>
                </a:effectLst>
                <a:cs typeface="EucrosiaUPC"/>
              </a:rPr>
              <a:t>ลดความเสี่ยง</a:t>
            </a:r>
            <a:endParaRPr lang="th-TH" sz="3600" b="1" kern="1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8100" dir="5400000" algn="t" rotWithShape="0">
                  <a:schemeClr val="bg1"/>
                </a:outerShdw>
              </a:effectLst>
              <a:cs typeface="EucrosiaUP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9552" y="1340768"/>
            <a:ext cx="58304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6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ผลกระทบที่เกิดขึ้นจากการมีพฤติกรรมเสี่ยง</a:t>
            </a:r>
            <a:endParaRPr lang="th-TH" sz="3600" u="sng" dirty="0">
              <a:solidFill>
                <a:srgbClr val="FFFF00"/>
              </a:solidFill>
              <a:cs typeface="IrisUPC" pitchFamily="34" charset="-34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3568" y="1988840"/>
            <a:ext cx="4104456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๒</a:t>
            </a:r>
            <a:r>
              <a:rPr lang="th-TH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. อุบัติเหตุ</a:t>
            </a:r>
            <a:endParaRPr lang="th-TH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11560" y="2708920"/>
            <a:ext cx="446449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เป็นพฤติกรรมที่วัยรุ่นขาดความ</a:t>
            </a:r>
          </a:p>
          <a:p>
            <a:r>
              <a:rPr lang="th-TH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ยับยั้งชั่งใจตนเอง ขาดการยั้งคิด มักทำ</a:t>
            </a:r>
          </a:p>
          <a:p>
            <a:r>
              <a:rPr lang="th-TH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ตามใจตนเองจนก่อให้เกิดอันตรายหรือ</a:t>
            </a:r>
          </a:p>
          <a:p>
            <a:r>
              <a:rPr lang="th-TH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อุบัติเหตุต่อตนเอง หรือผู้อื่นด้วย   เช่น </a:t>
            </a:r>
          </a:p>
          <a:p>
            <a:r>
              <a:rPr lang="th-TH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อุบัติเหตุจากรถยนต์ หรือจักรยานยนต์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362" name="Picture 2" descr="ผลการค้นหารูปภาพสำหรับ วัยรุ่นกับอุบัติเหต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2348880"/>
            <a:ext cx="3507741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6" name="Picture 6" descr="ผลการค้นหารูปภาพสำหรับ อุบัติเหตุรถจักรยานยนต์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2420888"/>
            <a:ext cx="3688854" cy="34194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ผลการค้นหารูปภาพสำหรับ powerpoint background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0728"/>
            <a:ext cx="9144000" cy="5877272"/>
          </a:xfrm>
          <a:prstGeom prst="rect">
            <a:avLst/>
          </a:prstGeom>
          <a:noFill/>
        </p:spPr>
      </p:pic>
      <p:pic>
        <p:nvPicPr>
          <p:cNvPr id="3" name="Picture 22"/>
          <p:cNvPicPr>
            <a:picLocks noChangeAspect="1" noChangeArrowheads="1"/>
          </p:cNvPicPr>
          <p:nvPr/>
        </p:nvPicPr>
        <p:blipFill>
          <a:blip r:embed="rId3" cstate="print"/>
          <a:srcRect b="85695"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WordArt 37"/>
          <p:cNvSpPr>
            <a:spLocks noChangeArrowheads="1" noChangeShapeType="1" noTextEdit="1"/>
          </p:cNvSpPr>
          <p:nvPr/>
        </p:nvSpPr>
        <p:spPr bwMode="auto">
          <a:xfrm>
            <a:off x="323528" y="94226"/>
            <a:ext cx="3357586" cy="59847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h-TH" sz="3600" b="1" kern="1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schemeClr val="bg1"/>
                  </a:outerShdw>
                </a:effectLst>
                <a:cs typeface="EucrosiaUPC"/>
              </a:rPr>
              <a:t>ลดความเสี่ยง</a:t>
            </a:r>
            <a:endParaRPr lang="th-TH" sz="3600" b="1" kern="1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8100" dir="5400000" algn="t" rotWithShape="0">
                  <a:schemeClr val="bg1"/>
                </a:outerShdw>
              </a:effectLst>
              <a:cs typeface="EucrosiaUP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9552" y="1973158"/>
            <a:ext cx="81369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คือพฤติกรรมที่นำมาหรือเป็นสาเหตุให้เกิดความเสี่ยงต่อการดำเนินชีวิต  </a:t>
            </a:r>
          </a:p>
          <a:p>
            <a:r>
              <a:rPr lang="th-TH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ทำให้ร่างกายเป็นอันตราย  สูญเสียหน้าที่  ขาดโอกาสพัฒนาตามปกติ  มีผล</a:t>
            </a:r>
          </a:p>
          <a:p>
            <a:r>
              <a:rPr lang="th-TH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เสียต่อสุขภาพ เยาวชน ผู้อื่น สังคม สิ่งแวดล้อม หรือเสียชีวิต 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9552" y="1412776"/>
            <a:ext cx="21579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6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พฤติกรรมเสี่ยง</a:t>
            </a:r>
            <a:endParaRPr lang="th-TH" sz="3600" u="sng" dirty="0">
              <a:solidFill>
                <a:srgbClr val="FFFF00"/>
              </a:solidFill>
              <a:cs typeface="IrisUPC" pitchFamily="34" charset="-3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9552" y="3574757"/>
            <a:ext cx="32993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6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กลุ่มของพฤติกรรมเสี่ยง</a:t>
            </a:r>
            <a:endParaRPr lang="th-TH" sz="3600" u="sng" dirty="0">
              <a:solidFill>
                <a:srgbClr val="FFFF00"/>
              </a:solidFill>
              <a:cs typeface="IrisUPC" pitchFamily="34" charset="-3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71600" y="4221088"/>
            <a:ext cx="28803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๑. พฤติกรรมที่ไม่ยั้งคิด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220344" y="4221088"/>
            <a:ext cx="40960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๒</a:t>
            </a:r>
            <a:r>
              <a:rPr lang="th-TH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การไม่</a:t>
            </a:r>
            <a:r>
              <a:rPr lang="th-TH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ปฎิบัติ</a:t>
            </a:r>
            <a:r>
              <a:rPr lang="th-TH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ตาม</a:t>
            </a:r>
            <a:r>
              <a:rPr lang="th-TH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กฏเกณฑ์</a:t>
            </a:r>
            <a:r>
              <a:rPr lang="th-TH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ต่างๆ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627784" y="4849996"/>
            <a:ext cx="3600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๓</a:t>
            </a:r>
            <a:r>
              <a:rPr lang="th-TH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พฤติกรรมละเมิด</a:t>
            </a:r>
            <a:r>
              <a:rPr lang="th-TH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กฏเกณฑ์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28184" y="4849996"/>
            <a:ext cx="30159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๔. พฤติกรรมทางเพศ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347864" y="5498068"/>
            <a:ext cx="40324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๔. พฤติกรรมใช้ยาหรือสารเสพติด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ผลการค้นหารูปภาพสำหรับ powerpoint background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0728"/>
            <a:ext cx="9144000" cy="5877272"/>
          </a:xfrm>
          <a:prstGeom prst="rect">
            <a:avLst/>
          </a:prstGeom>
          <a:noFill/>
        </p:spPr>
      </p:pic>
      <p:pic>
        <p:nvPicPr>
          <p:cNvPr id="3" name="Picture 22"/>
          <p:cNvPicPr>
            <a:picLocks noChangeAspect="1" noChangeArrowheads="1"/>
          </p:cNvPicPr>
          <p:nvPr/>
        </p:nvPicPr>
        <p:blipFill>
          <a:blip r:embed="rId3" cstate="print"/>
          <a:srcRect b="85695"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WordArt 37"/>
          <p:cNvSpPr>
            <a:spLocks noChangeArrowheads="1" noChangeShapeType="1" noTextEdit="1"/>
          </p:cNvSpPr>
          <p:nvPr/>
        </p:nvSpPr>
        <p:spPr bwMode="auto">
          <a:xfrm>
            <a:off x="323528" y="94226"/>
            <a:ext cx="3357586" cy="59847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h-TH" sz="3600" b="1" kern="1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schemeClr val="bg1"/>
                  </a:outerShdw>
                </a:effectLst>
                <a:cs typeface="EucrosiaUPC"/>
              </a:rPr>
              <a:t>ลดความเสี่ยง</a:t>
            </a:r>
            <a:endParaRPr lang="th-TH" sz="3600" b="1" kern="1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8100" dir="5400000" algn="t" rotWithShape="0">
                  <a:schemeClr val="bg1"/>
                </a:outerShdw>
              </a:effectLst>
              <a:cs typeface="EucrosiaUP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9552" y="1340768"/>
            <a:ext cx="58304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6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ผลกระทบที่เกิดขึ้นจากการมีพฤติกรรมเสี่ยง</a:t>
            </a:r>
            <a:endParaRPr lang="th-TH" sz="3600" u="sng" dirty="0">
              <a:solidFill>
                <a:srgbClr val="FFFF00"/>
              </a:solidFill>
              <a:cs typeface="IrisUPC" pitchFamily="34" charset="-34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300192" y="1916832"/>
            <a:ext cx="2304256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th-TH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๓</a:t>
            </a:r>
            <a:r>
              <a:rPr lang="th-TH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. การเกิดโรค</a:t>
            </a:r>
            <a:endParaRPr lang="th-TH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39552" y="2636912"/>
            <a:ext cx="806489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              โรคที่เกิดจากพฤติ-</a:t>
            </a:r>
          </a:p>
          <a:p>
            <a:r>
              <a:rPr lang="th-TH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        กรรมเสี่ยง  มักเกิดจาก</a:t>
            </a:r>
          </a:p>
          <a:p>
            <a:r>
              <a:rPr lang="th-TH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        ลักษณะนิสัย   และการ</a:t>
            </a:r>
          </a:p>
          <a:p>
            <a:r>
              <a:rPr lang="th-TH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        ควบคุมตนเองไม่ดี </a:t>
            </a:r>
          </a:p>
          <a:p>
            <a:r>
              <a:rPr lang="th-TH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         ได้แก่ โรคอ้วน โรคเบา</a:t>
            </a:r>
          </a:p>
          <a:p>
            <a:r>
              <a:rPr lang="th-TH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         หวาน    โรคติดต่อทาง</a:t>
            </a:r>
          </a:p>
          <a:p>
            <a:r>
              <a:rPr lang="th-TH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         เพศสัมพันธ์และเอดส์           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340" name="Picture 4" descr="ผลการค้นหารูปภาพสำหรับ โรคอ้วนในวัยรุ่น"/>
          <p:cNvPicPr>
            <a:picLocks noChangeAspect="1" noChangeArrowheads="1"/>
          </p:cNvPicPr>
          <p:nvPr/>
        </p:nvPicPr>
        <p:blipFill>
          <a:blip r:embed="rId4" cstate="print"/>
          <a:srcRect l="50610"/>
          <a:stretch>
            <a:fillRect/>
          </a:stretch>
        </p:blipFill>
        <p:spPr bwMode="auto">
          <a:xfrm>
            <a:off x="532830" y="2132856"/>
            <a:ext cx="2687464" cy="3528392"/>
          </a:xfrm>
          <a:prstGeom prst="rect">
            <a:avLst/>
          </a:prstGeom>
          <a:noFill/>
        </p:spPr>
      </p:pic>
      <p:pic>
        <p:nvPicPr>
          <p:cNvPr id="14344" name="Picture 8" descr="ผลการค้นหารูปภาพสำหรับ โรคทางเพศสัมพัธ์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5856" y="2132856"/>
            <a:ext cx="2611369" cy="34563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ผลการค้นหารูปภาพสำหรับ powerpoint background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0728"/>
            <a:ext cx="9144000" cy="5877272"/>
          </a:xfrm>
          <a:prstGeom prst="rect">
            <a:avLst/>
          </a:prstGeom>
          <a:noFill/>
        </p:spPr>
      </p:pic>
      <p:pic>
        <p:nvPicPr>
          <p:cNvPr id="3" name="Picture 22"/>
          <p:cNvPicPr>
            <a:picLocks noChangeAspect="1" noChangeArrowheads="1"/>
          </p:cNvPicPr>
          <p:nvPr/>
        </p:nvPicPr>
        <p:blipFill>
          <a:blip r:embed="rId3" cstate="print"/>
          <a:srcRect b="85695"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WordArt 37"/>
          <p:cNvSpPr>
            <a:spLocks noChangeArrowheads="1" noChangeShapeType="1" noTextEdit="1"/>
          </p:cNvSpPr>
          <p:nvPr/>
        </p:nvSpPr>
        <p:spPr bwMode="auto">
          <a:xfrm>
            <a:off x="323528" y="94226"/>
            <a:ext cx="3357586" cy="59847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h-TH" sz="3600" b="1" kern="1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schemeClr val="bg1"/>
                  </a:outerShdw>
                </a:effectLst>
                <a:cs typeface="EucrosiaUPC"/>
              </a:rPr>
              <a:t>ลดความเสี่ยง</a:t>
            </a:r>
            <a:endParaRPr lang="th-TH" sz="3600" b="1" kern="1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8100" dir="5400000" algn="t" rotWithShape="0">
                  <a:schemeClr val="bg1"/>
                </a:outerShdw>
              </a:effectLst>
              <a:cs typeface="EucrosiaUP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9552" y="1340768"/>
            <a:ext cx="58304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6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ผลกระทบที่เกิดขึ้นจากการมีพฤติกรรมเสี่ยง</a:t>
            </a:r>
            <a:endParaRPr lang="th-TH" sz="3600" u="sng" dirty="0">
              <a:solidFill>
                <a:srgbClr val="FFFF00"/>
              </a:solidFill>
              <a:cs typeface="IrisUPC" pitchFamily="34" charset="-34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11560" y="2052137"/>
            <a:ext cx="4104456" cy="5847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๔</a:t>
            </a:r>
            <a:r>
              <a:rPr lang="th-TH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. การสูญเสียโอกาสในอนาคต</a:t>
            </a:r>
            <a:endParaRPr lang="th-TH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39552" y="2708920"/>
            <a:ext cx="446449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คือ การขาดโอกาสที่จะเป็นคนดี </a:t>
            </a:r>
          </a:p>
          <a:p>
            <a:r>
              <a:rPr lang="th-TH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ขาดโอกาสเรียน ขาดโอกาสการทำงาน เพราะจะถูกมองว่า เป็นเด็กเกเร   หรือ</a:t>
            </a:r>
          </a:p>
          <a:p>
            <a:r>
              <a:rPr lang="th-TH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ถูกดำเนินคดี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3" name="Picture 2" descr="ผลการค้นหารูปภาพสำหรับ powerpoint backgrounds"/>
          <p:cNvPicPr>
            <a:picLocks noChangeAspect="1" noChangeArrowheads="1"/>
          </p:cNvPicPr>
          <p:nvPr/>
        </p:nvPicPr>
        <p:blipFill>
          <a:blip r:embed="rId2" cstate="print"/>
          <a:srcRect l="296" t="12109" r="60329" b="53585"/>
          <a:stretch>
            <a:fillRect/>
          </a:stretch>
        </p:blipFill>
        <p:spPr bwMode="auto">
          <a:xfrm>
            <a:off x="35496" y="4509120"/>
            <a:ext cx="3600400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Rectangle 19"/>
          <p:cNvSpPr/>
          <p:nvPr/>
        </p:nvSpPr>
        <p:spPr>
          <a:xfrm>
            <a:off x="683568" y="4581128"/>
            <a:ext cx="4032448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๕</a:t>
            </a:r>
            <a:r>
              <a:rPr lang="th-TH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. ปัญหาสังคม</a:t>
            </a:r>
            <a:endParaRPr lang="th-TH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39552" y="5229200"/>
            <a:ext cx="82809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ปัญหาสังคม เช่น ปัญหาทางเพศ อาชญากรรม และสารเสพติด จะเกิด</a:t>
            </a:r>
          </a:p>
          <a:p>
            <a:r>
              <a:rPr lang="th-TH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ผลทางสังคมตามมา เช่น การตั้งครรภ์อันไม่พึงประสงค์ การทำแท้ง  การหย่าร้างในวัยรุ่น การติดเชื้อ และเกิดอาชญากรรม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314" name="Picture 2" descr="ผลการค้นหารูปภาพสำหรับ วัยรุ่นโดนจับ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2060848"/>
            <a:ext cx="3744416" cy="2986825"/>
          </a:xfrm>
          <a:prstGeom prst="rect">
            <a:avLst/>
          </a:prstGeom>
          <a:noFill/>
        </p:spPr>
      </p:pic>
      <p:pic>
        <p:nvPicPr>
          <p:cNvPr id="13316" name="Picture 4" descr="รูปภาพที่เกี่ยวข้อง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2060848"/>
            <a:ext cx="3744416" cy="3024336"/>
          </a:xfrm>
          <a:prstGeom prst="rect">
            <a:avLst/>
          </a:prstGeom>
          <a:noFill/>
        </p:spPr>
      </p:pic>
      <p:pic>
        <p:nvPicPr>
          <p:cNvPr id="13318" name="Picture 6" descr="ผลการค้นหารูปภาพสำหรับ วัยรุ่นโดนจับ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32040" y="2060848"/>
            <a:ext cx="3744416" cy="3000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7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9" grpId="0"/>
      <p:bldP spid="20" grpId="0" animBg="1"/>
      <p:bldP spid="2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ผลการค้นหารูปภาพสำหรับ powerpoint background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0728"/>
            <a:ext cx="9144000" cy="5877272"/>
          </a:xfrm>
          <a:prstGeom prst="rect">
            <a:avLst/>
          </a:prstGeom>
          <a:noFill/>
        </p:spPr>
      </p:pic>
      <p:pic>
        <p:nvPicPr>
          <p:cNvPr id="3" name="Picture 22"/>
          <p:cNvPicPr>
            <a:picLocks noChangeAspect="1" noChangeArrowheads="1"/>
          </p:cNvPicPr>
          <p:nvPr/>
        </p:nvPicPr>
        <p:blipFill>
          <a:blip r:embed="rId3" cstate="print"/>
          <a:srcRect b="85695"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WordArt 37"/>
          <p:cNvSpPr>
            <a:spLocks noChangeArrowheads="1" noChangeShapeType="1" noTextEdit="1"/>
          </p:cNvSpPr>
          <p:nvPr/>
        </p:nvSpPr>
        <p:spPr bwMode="auto">
          <a:xfrm>
            <a:off x="323528" y="94226"/>
            <a:ext cx="3357586" cy="59847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h-TH" sz="3600" b="1" kern="1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schemeClr val="bg1"/>
                  </a:outerShdw>
                </a:effectLst>
                <a:cs typeface="EucrosiaUPC"/>
              </a:rPr>
              <a:t>ลดความเสี่ยง</a:t>
            </a:r>
            <a:endParaRPr lang="th-TH" sz="3600" b="1" kern="1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8100" dir="5400000" algn="t" rotWithShape="0">
                  <a:schemeClr val="bg1"/>
                </a:outerShdw>
              </a:effectLst>
              <a:cs typeface="EucrosiaUPC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11560" y="2204864"/>
            <a:ext cx="8208912" cy="1477328"/>
          </a:xfrm>
          <a:prstGeom prst="rect">
            <a:avLst/>
          </a:prstGeom>
          <a:noFill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     หมายถึง เหตุการณ์ที่ทำให้เกิดความเสี่ยงต่อการดำเนินชีวิต ทำให้เกิด</a:t>
            </a:r>
          </a:p>
          <a:p>
            <a:r>
              <a:rPr lang="th-TH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อุบัติเหตุ ได้รับบาดเจ็บ และเสียชีวิตหรือมีผลกระทบต่อสุขภาพของบุคคล</a:t>
            </a:r>
          </a:p>
          <a:p>
            <a:r>
              <a:rPr lang="th-TH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ชุมชน และสังคม  แบ่งออกเป็น ๒ ประเภท คือ</a:t>
            </a:r>
            <a:endParaRPr lang="th-TH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83568" y="1484784"/>
            <a:ext cx="4104456" cy="646331"/>
          </a:xfrm>
          <a:prstGeom prst="rect">
            <a:avLst/>
          </a:prstGeom>
          <a:solidFill>
            <a:srgbClr val="FF0066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th-TH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สถานการณ์เสี่ยง</a:t>
            </a:r>
            <a:endParaRPr lang="th-TH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483768" y="3747809"/>
            <a:ext cx="5688632" cy="553998"/>
          </a:xfrm>
          <a:prstGeom prst="rect">
            <a:avLst/>
          </a:prstGeom>
          <a:noFill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๑. สถานการณ์เสี่ยงต่อการมีเพศสัมพันธ์</a:t>
            </a:r>
            <a:endParaRPr lang="th-TH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483768" y="4387170"/>
            <a:ext cx="5688632" cy="553998"/>
          </a:xfrm>
          <a:prstGeom prst="rect">
            <a:avLst/>
          </a:prstGeom>
          <a:noFill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๒. สถานการณ์เสี่ยงต่อการเสพสารเสพติด</a:t>
            </a:r>
            <a:endParaRPr lang="th-TH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1" grpId="0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ผลการค้นหารูปภาพสำหรับ powerpoint background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0728"/>
            <a:ext cx="9144000" cy="5877272"/>
          </a:xfrm>
          <a:prstGeom prst="rect">
            <a:avLst/>
          </a:prstGeom>
          <a:noFill/>
        </p:spPr>
      </p:pic>
      <p:pic>
        <p:nvPicPr>
          <p:cNvPr id="3" name="Picture 22"/>
          <p:cNvPicPr>
            <a:picLocks noChangeAspect="1" noChangeArrowheads="1"/>
          </p:cNvPicPr>
          <p:nvPr/>
        </p:nvPicPr>
        <p:blipFill>
          <a:blip r:embed="rId3" cstate="print"/>
          <a:srcRect b="85695"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WordArt 37"/>
          <p:cNvSpPr>
            <a:spLocks noChangeArrowheads="1" noChangeShapeType="1" noTextEdit="1"/>
          </p:cNvSpPr>
          <p:nvPr/>
        </p:nvSpPr>
        <p:spPr bwMode="auto">
          <a:xfrm>
            <a:off x="323528" y="94226"/>
            <a:ext cx="3357586" cy="59847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h-TH" sz="3600" b="1" kern="1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schemeClr val="bg1"/>
                  </a:outerShdw>
                </a:effectLst>
                <a:cs typeface="EucrosiaUPC"/>
              </a:rPr>
              <a:t>ลดความเสี่ยง</a:t>
            </a:r>
            <a:endParaRPr lang="th-TH" sz="3600" b="1" kern="1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8100" dir="5400000" algn="t" rotWithShape="0">
                  <a:schemeClr val="bg1"/>
                </a:outerShdw>
              </a:effectLst>
              <a:cs typeface="EucrosiaUPC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39552" y="1484784"/>
            <a:ext cx="2736304" cy="646331"/>
          </a:xfrm>
          <a:prstGeom prst="rect">
            <a:avLst/>
          </a:prstGeom>
          <a:solidFill>
            <a:srgbClr val="FF0066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th-TH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สถานการณ์เสี่ยง</a:t>
            </a:r>
            <a:endParaRPr lang="th-TH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275856" y="1484784"/>
            <a:ext cx="5472608" cy="646331"/>
          </a:xfrm>
          <a:prstGeom prst="rect">
            <a:avLst/>
          </a:prstGeom>
          <a:solidFill>
            <a:srgbClr val="0066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๑. สถานการณ์เสี่ยงต่อการมีเพศสัมพันธ์</a:t>
            </a:r>
            <a:endParaRPr lang="th-TH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55576" y="2492896"/>
            <a:ext cx="3960440" cy="55399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๑. การสัมผัสร่างกาย</a:t>
            </a:r>
            <a:endParaRPr lang="th-TH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55576" y="3235042"/>
            <a:ext cx="3960440" cy="55399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๒. การอยู่ในที่ลับตาคนสองต่อสอง</a:t>
            </a:r>
            <a:endParaRPr lang="th-TH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55576" y="4005064"/>
            <a:ext cx="3960440" cy="55399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๓. การถูกชักชวนให้ดูสื่อลามก</a:t>
            </a:r>
            <a:endParaRPr lang="th-TH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55576" y="4747210"/>
            <a:ext cx="3960440" cy="55399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๔. การดื่มเครื่องดื่มที่มีแอลกอฮอล์</a:t>
            </a:r>
            <a:endParaRPr lang="th-TH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55576" y="5467290"/>
            <a:ext cx="3960440" cy="55399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๕. การไปเที่ยวงานกลางคืน</a:t>
            </a:r>
            <a:endParaRPr lang="th-TH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</p:txBody>
      </p:sp>
      <p:pic>
        <p:nvPicPr>
          <p:cNvPr id="4098" name="Picture 2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517867"/>
            <a:ext cx="3312368" cy="3528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Related imag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85"/>
          <a:stretch/>
        </p:blipFill>
        <p:spPr bwMode="auto">
          <a:xfrm>
            <a:off x="5220072" y="2517867"/>
            <a:ext cx="3312368" cy="36396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ผลการค้นหารูปภาพสำหรับ powerpoint background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0728"/>
            <a:ext cx="9144000" cy="5877272"/>
          </a:xfrm>
          <a:prstGeom prst="rect">
            <a:avLst/>
          </a:prstGeom>
          <a:noFill/>
        </p:spPr>
      </p:pic>
      <p:pic>
        <p:nvPicPr>
          <p:cNvPr id="3" name="Picture 22"/>
          <p:cNvPicPr>
            <a:picLocks noChangeAspect="1" noChangeArrowheads="1"/>
          </p:cNvPicPr>
          <p:nvPr/>
        </p:nvPicPr>
        <p:blipFill>
          <a:blip r:embed="rId3" cstate="print"/>
          <a:srcRect b="85695"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WordArt 37"/>
          <p:cNvSpPr>
            <a:spLocks noChangeArrowheads="1" noChangeShapeType="1" noTextEdit="1"/>
          </p:cNvSpPr>
          <p:nvPr/>
        </p:nvSpPr>
        <p:spPr bwMode="auto">
          <a:xfrm>
            <a:off x="323528" y="94226"/>
            <a:ext cx="3357586" cy="59847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h-TH" sz="3600" b="1" kern="1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schemeClr val="bg1"/>
                  </a:outerShdw>
                </a:effectLst>
                <a:cs typeface="EucrosiaUPC"/>
              </a:rPr>
              <a:t>ลดความเสี่ยง</a:t>
            </a:r>
            <a:endParaRPr lang="th-TH" sz="3600" b="1" kern="1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8100" dir="5400000" algn="t" rotWithShape="0">
                  <a:schemeClr val="bg1"/>
                </a:outerShdw>
              </a:effectLst>
              <a:cs typeface="EucrosiaUPC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67544" y="1484784"/>
            <a:ext cx="2592288" cy="646331"/>
          </a:xfrm>
          <a:prstGeom prst="rect">
            <a:avLst/>
          </a:prstGeom>
          <a:solidFill>
            <a:srgbClr val="FF0066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th-TH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สถานการณ์เสี่ยง</a:t>
            </a:r>
            <a:endParaRPr lang="th-TH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59832" y="1484784"/>
            <a:ext cx="5616624" cy="646331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๒. สถานการณ์เสี่ยงต่อการเสพสารเสพติด</a:t>
            </a:r>
            <a:endParaRPr lang="th-TH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355976" y="2492896"/>
            <a:ext cx="3960440" cy="55399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๑. ปัญหาส่วนตัว</a:t>
            </a:r>
            <a:endParaRPr lang="th-TH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355976" y="3235042"/>
            <a:ext cx="3960440" cy="55399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๒. การใกล้ชิดกับผู้ที่ติดสารเสพติด</a:t>
            </a:r>
            <a:endParaRPr lang="th-TH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355976" y="4005064"/>
            <a:ext cx="3960440" cy="55399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๓. การขาดความรู้ รู้เท่าไม่ถึงการณ์</a:t>
            </a:r>
            <a:endParaRPr lang="th-TH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355976" y="4747210"/>
            <a:ext cx="3960440" cy="55399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๔. สภาพแวดล้อมที่เอื้ออำนวย</a:t>
            </a:r>
            <a:endParaRPr lang="th-TH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355976" y="5467290"/>
            <a:ext cx="3960440" cy="55399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๕. ความจำเป็นของร่างกาย</a:t>
            </a:r>
            <a:endParaRPr lang="th-TH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</p:txBody>
      </p:sp>
      <p:pic>
        <p:nvPicPr>
          <p:cNvPr id="5122" name="Picture 2" descr="Image result for ยาเสพติด การ์ตูน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88" y="2106327"/>
            <a:ext cx="3650664" cy="47257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ผลการค้นหารูปภาพสำหรับ powerpoint background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0728"/>
            <a:ext cx="9144000" cy="5877272"/>
          </a:xfrm>
          <a:prstGeom prst="rect">
            <a:avLst/>
          </a:prstGeom>
          <a:noFill/>
        </p:spPr>
      </p:pic>
      <p:pic>
        <p:nvPicPr>
          <p:cNvPr id="3" name="Picture 22"/>
          <p:cNvPicPr>
            <a:picLocks noChangeAspect="1" noChangeArrowheads="1"/>
          </p:cNvPicPr>
          <p:nvPr/>
        </p:nvPicPr>
        <p:blipFill>
          <a:blip r:embed="rId3" cstate="print"/>
          <a:srcRect b="85695"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WordArt 37"/>
          <p:cNvSpPr>
            <a:spLocks noChangeArrowheads="1" noChangeShapeType="1" noTextEdit="1"/>
          </p:cNvSpPr>
          <p:nvPr/>
        </p:nvSpPr>
        <p:spPr bwMode="auto">
          <a:xfrm>
            <a:off x="323528" y="94226"/>
            <a:ext cx="3357586" cy="59847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h-TH" sz="3600" b="1" kern="1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schemeClr val="bg1"/>
                  </a:outerShdw>
                </a:effectLst>
                <a:cs typeface="EucrosiaUPC"/>
              </a:rPr>
              <a:t>ลดความเสี่ยง</a:t>
            </a:r>
            <a:endParaRPr lang="th-TH" sz="3600" b="1" kern="1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8100" dir="5400000" algn="t" rotWithShape="0">
                  <a:schemeClr val="bg1"/>
                </a:outerShdw>
              </a:effectLst>
              <a:cs typeface="EucrosiaUP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2128" y="1446748"/>
            <a:ext cx="6984776" cy="646331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วิธีการหลีกเลี่ยงพฤติกรรมเสี่ยงและสถานการณ์เสี่ยง</a:t>
            </a:r>
            <a:endParaRPr lang="th-TH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1560" y="2204864"/>
            <a:ext cx="8208912" cy="1077218"/>
          </a:xfrm>
          <a:prstGeom prst="rect">
            <a:avLst/>
          </a:prstGeom>
          <a:noFill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๑. แสวงหาความรู้ และเข้าใจ</a:t>
            </a:r>
          </a:p>
          <a:p>
            <a:r>
              <a:rPr lang="th-TH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    พฤติกรรมเสี่ยงและสถานการณ์เสี่ยง</a:t>
            </a:r>
            <a:endParaRPr lang="th-TH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1560" y="3284984"/>
            <a:ext cx="8208912" cy="1077218"/>
          </a:xfrm>
          <a:prstGeom prst="rect">
            <a:avLst/>
          </a:prstGeom>
          <a:noFill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๒. คบเพื่อนที่ดีเอื้อต่อการพัฒนาตนเอง </a:t>
            </a:r>
          </a:p>
          <a:p>
            <a:r>
              <a:rPr lang="th-TH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    หลีกเลี่ยงการคบเพื่อนไม่ดี</a:t>
            </a:r>
            <a:endParaRPr lang="th-TH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</p:txBody>
      </p:sp>
      <p:pic>
        <p:nvPicPr>
          <p:cNvPr id="12" name="Picture 2" descr="ผลการค้นหารูปภาพสำหรับ powerpoint backgrounds"/>
          <p:cNvPicPr>
            <a:picLocks noChangeAspect="1" noChangeArrowheads="1"/>
          </p:cNvPicPr>
          <p:nvPr/>
        </p:nvPicPr>
        <p:blipFill>
          <a:blip r:embed="rId2" cstate="print"/>
          <a:srcRect l="296" t="12109" r="60329" b="53585"/>
          <a:stretch>
            <a:fillRect/>
          </a:stretch>
        </p:blipFill>
        <p:spPr bwMode="auto">
          <a:xfrm>
            <a:off x="35496" y="4509120"/>
            <a:ext cx="3600400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7"/>
          <p:cNvSpPr/>
          <p:nvPr/>
        </p:nvSpPr>
        <p:spPr>
          <a:xfrm>
            <a:off x="611560" y="4293096"/>
            <a:ext cx="6984776" cy="584775"/>
          </a:xfrm>
          <a:prstGeom prst="rect">
            <a:avLst/>
          </a:prstGeom>
          <a:noFill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๓. มีสติ สัมปชัญญะ </a:t>
            </a:r>
            <a:endParaRPr lang="th-TH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1560" y="4797152"/>
            <a:ext cx="8136904" cy="1077218"/>
          </a:xfrm>
          <a:prstGeom prst="rect">
            <a:avLst/>
          </a:prstGeom>
          <a:noFill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๔. ใช้กระบวนการในการแก้ปัญหาและ</a:t>
            </a:r>
          </a:p>
          <a:p>
            <a:r>
              <a:rPr lang="th-TH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    ตัดสินใจ เมื่อเผชิญสถานการณ์</a:t>
            </a:r>
            <a:endParaRPr lang="th-TH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11560" y="5868561"/>
            <a:ext cx="6840760" cy="584775"/>
          </a:xfrm>
          <a:prstGeom prst="rect">
            <a:avLst/>
          </a:prstGeom>
          <a:noFill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๕. ให้รางวัลกับตนเอง</a:t>
            </a:r>
            <a:endParaRPr lang="th-TH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</p:txBody>
      </p:sp>
      <p:pic>
        <p:nvPicPr>
          <p:cNvPr id="6146" name="Picture 2" descr="Image result for เพื่อน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71" r="10869"/>
          <a:stretch/>
        </p:blipFill>
        <p:spPr bwMode="auto">
          <a:xfrm>
            <a:off x="5436096" y="2558752"/>
            <a:ext cx="3168352" cy="3822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ผลการค้นหารูปภาพสำหรับ powerpoint background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0728"/>
            <a:ext cx="9144000" cy="5877272"/>
          </a:xfrm>
          <a:prstGeom prst="rect">
            <a:avLst/>
          </a:prstGeom>
          <a:noFill/>
        </p:spPr>
      </p:pic>
      <p:pic>
        <p:nvPicPr>
          <p:cNvPr id="3" name="Picture 22"/>
          <p:cNvPicPr>
            <a:picLocks noChangeAspect="1" noChangeArrowheads="1"/>
          </p:cNvPicPr>
          <p:nvPr/>
        </p:nvPicPr>
        <p:blipFill>
          <a:blip r:embed="rId3" cstate="print"/>
          <a:srcRect b="85695"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WordArt 37"/>
          <p:cNvSpPr>
            <a:spLocks noChangeArrowheads="1" noChangeShapeType="1" noTextEdit="1"/>
          </p:cNvSpPr>
          <p:nvPr/>
        </p:nvSpPr>
        <p:spPr bwMode="auto">
          <a:xfrm>
            <a:off x="323528" y="94226"/>
            <a:ext cx="3357586" cy="59847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h-TH" sz="3600" b="1" kern="1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schemeClr val="bg1"/>
                  </a:outerShdw>
                </a:effectLst>
                <a:cs typeface="EucrosiaUPC"/>
              </a:rPr>
              <a:t>ลดความเสี่ยง</a:t>
            </a:r>
            <a:endParaRPr lang="th-TH" sz="3600" b="1" kern="1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8100" dir="5400000" algn="t" rotWithShape="0">
                  <a:schemeClr val="bg1"/>
                </a:outerShdw>
              </a:effectLst>
              <a:cs typeface="EucrosiaUP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9552" y="1628800"/>
            <a:ext cx="28803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๑. พฤติกรรมที่ไม่ยั้งคิด</a:t>
            </a:r>
            <a:endParaRPr lang="th-TH" sz="3200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9552" y="2132856"/>
            <a:ext cx="446449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เกิดจากความหุนหันพลันแล่น </a:t>
            </a:r>
          </a:p>
          <a:p>
            <a:r>
              <a:rPr lang="th-TH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กระทำด้วยความสนุก     ไม่คิดถึง</a:t>
            </a:r>
          </a:p>
          <a:p>
            <a:r>
              <a:rPr lang="th-TH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อันตรายที่จะเกิดขึ้น เช่น การเล่น</a:t>
            </a:r>
          </a:p>
          <a:p>
            <a:r>
              <a:rPr lang="th-TH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แบบโลดโผน การกินอาหารที่มาก</a:t>
            </a:r>
          </a:p>
          <a:p>
            <a:r>
              <a:rPr lang="th-TH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หรือน้อยเกินไป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436368" y="4500409"/>
            <a:ext cx="45281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๒</a:t>
            </a:r>
            <a:r>
              <a:rPr lang="th-TH" sz="32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. การไม่</a:t>
            </a:r>
            <a:r>
              <a:rPr lang="th-TH" sz="3200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ปฎิบัติ</a:t>
            </a:r>
            <a:r>
              <a:rPr lang="th-TH" sz="32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ตาม</a:t>
            </a:r>
            <a:r>
              <a:rPr lang="th-TH" sz="3200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กฏเกณฑ์</a:t>
            </a:r>
            <a:r>
              <a:rPr lang="th-TH" sz="32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ต่างๆ</a:t>
            </a:r>
            <a:endParaRPr lang="th-TH" sz="3200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39552" y="5068341"/>
            <a:ext cx="82089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พฤติกรรมประเภทนี้จะเริ่มจากความรุนแรงน้อยๆ </a:t>
            </a:r>
          </a:p>
          <a:p>
            <a:r>
              <a:rPr lang="th-T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h-TH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เป็นการกระทำที่ไม่เหมาะสมต่างๆ แต่ยังไม่เป็นอันตราย</a:t>
            </a:r>
          </a:p>
          <a:p>
            <a:r>
              <a:rPr lang="th-T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h-TH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ต่อบุคคลอื่นนัก เช่น การดื้อ หนีเรียน ไว้ผมยาว ขับรถ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434" name="Picture 2" descr="ผลการค้นหารูปภาพสำหรับ การเล่นเครื่องเล่นสนามอย่างผิดวิธ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36368" y="1410346"/>
            <a:ext cx="4168080" cy="2943768"/>
          </a:xfrm>
          <a:prstGeom prst="rect">
            <a:avLst/>
          </a:prstGeom>
          <a:noFill/>
        </p:spPr>
      </p:pic>
      <p:sp>
        <p:nvSpPr>
          <p:cNvPr id="18436" name="AutoShape 4" descr="ผลการค้นหารูปภาพสำหรับ การเล่นเครื่องเล่นสนามอย่างถูกวิธี"/>
          <p:cNvSpPr>
            <a:spLocks noChangeAspect="1" noChangeArrowheads="1"/>
          </p:cNvSpPr>
          <p:nvPr/>
        </p:nvSpPr>
        <p:spPr bwMode="auto">
          <a:xfrm>
            <a:off x="190500" y="-2225675"/>
            <a:ext cx="3076575" cy="37528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8438" name="AutoShape 6" descr="ผลการค้นหารูปภาพสำหรับ การเล่นเครื่องเล่นสนามอย่างถูกวิธี"/>
          <p:cNvSpPr>
            <a:spLocks noChangeAspect="1" noChangeArrowheads="1"/>
          </p:cNvSpPr>
          <p:nvPr/>
        </p:nvSpPr>
        <p:spPr bwMode="auto">
          <a:xfrm>
            <a:off x="190500" y="-2225675"/>
            <a:ext cx="3076575" cy="37528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18442" name="Picture 10" descr="ผลการค้นหารูปภาพสำหรับ การเล่นเครื่องเล่นสนามอย่างถูกวิธี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36368" y="1410346"/>
            <a:ext cx="4168080" cy="2943768"/>
          </a:xfrm>
          <a:prstGeom prst="rect">
            <a:avLst/>
          </a:prstGeom>
          <a:noFill/>
        </p:spPr>
      </p:pic>
      <p:pic>
        <p:nvPicPr>
          <p:cNvPr id="18444" name="Picture 12" descr="ผลการค้นหารูปภาพสำหรับ พฤติกรรมเสี่ยง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36368" y="1410346"/>
            <a:ext cx="4168080" cy="2943768"/>
          </a:xfrm>
          <a:prstGeom prst="rect">
            <a:avLst/>
          </a:prstGeom>
          <a:noFill/>
        </p:spPr>
      </p:pic>
      <p:pic>
        <p:nvPicPr>
          <p:cNvPr id="18446" name="Picture 14" descr="ผลการค้นหารูปภาพสำหรับ พฤติกรรมเสี่ยง"/>
          <p:cNvPicPr>
            <a:picLocks noChangeAspect="1" noChangeArrowheads="1"/>
          </p:cNvPicPr>
          <p:nvPr/>
        </p:nvPicPr>
        <p:blipFill>
          <a:blip r:embed="rId7" cstate="print"/>
          <a:srcRect l="7541" t="7200" r="7622" b="8801"/>
          <a:stretch>
            <a:fillRect/>
          </a:stretch>
        </p:blipFill>
        <p:spPr bwMode="auto">
          <a:xfrm>
            <a:off x="4436368" y="1385986"/>
            <a:ext cx="4168080" cy="2968128"/>
          </a:xfrm>
          <a:prstGeom prst="rect">
            <a:avLst/>
          </a:prstGeom>
          <a:noFill/>
        </p:spPr>
      </p:pic>
      <p:pic>
        <p:nvPicPr>
          <p:cNvPr id="18448" name="Picture 16" descr="ผลการค้นหารูปภาพสำหรับ พฤติกรรมเสี่ยง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36368" y="1385986"/>
            <a:ext cx="4168080" cy="29681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2" dur="1000"/>
                                        <p:tgtEl>
                                          <p:spTgt spid="18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8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ผลการค้นหารูปภาพสำหรับ powerpoint background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0728"/>
            <a:ext cx="9144000" cy="5877272"/>
          </a:xfrm>
          <a:prstGeom prst="rect">
            <a:avLst/>
          </a:prstGeom>
          <a:noFill/>
        </p:spPr>
      </p:pic>
      <p:pic>
        <p:nvPicPr>
          <p:cNvPr id="3" name="Picture 22"/>
          <p:cNvPicPr>
            <a:picLocks noChangeAspect="1" noChangeArrowheads="1"/>
          </p:cNvPicPr>
          <p:nvPr/>
        </p:nvPicPr>
        <p:blipFill>
          <a:blip r:embed="rId3" cstate="print"/>
          <a:srcRect b="85695"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WordArt 37"/>
          <p:cNvSpPr>
            <a:spLocks noChangeArrowheads="1" noChangeShapeType="1" noTextEdit="1"/>
          </p:cNvSpPr>
          <p:nvPr/>
        </p:nvSpPr>
        <p:spPr bwMode="auto">
          <a:xfrm>
            <a:off x="323528" y="94226"/>
            <a:ext cx="3357586" cy="59847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h-TH" sz="3600" b="1" kern="1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schemeClr val="bg1"/>
                  </a:outerShdw>
                </a:effectLst>
                <a:cs typeface="EucrosiaUPC"/>
              </a:rPr>
              <a:t>ลดความเสี่ยง</a:t>
            </a:r>
            <a:endParaRPr lang="th-TH" sz="3600" b="1" kern="1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8100" dir="5400000" algn="t" rotWithShape="0">
                  <a:schemeClr val="bg1"/>
                </a:outerShdw>
              </a:effectLst>
              <a:cs typeface="EucrosiaUP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9552" y="1556792"/>
            <a:ext cx="5400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๓</a:t>
            </a:r>
            <a:r>
              <a:rPr lang="th-TH" sz="32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. พฤติกรรมละเมิด</a:t>
            </a:r>
            <a:r>
              <a:rPr lang="th-TH" sz="3200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กฏเกณฑ์</a:t>
            </a:r>
            <a:r>
              <a:rPr lang="th-TH" sz="32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 และสิทธิผู้อื่น</a:t>
            </a:r>
            <a:endParaRPr lang="th-TH" sz="3200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9552" y="2132856"/>
            <a:ext cx="676875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เป็นพฤติกรรมที่มีความรุนแรงขึ้น </a:t>
            </a:r>
          </a:p>
          <a:p>
            <a:r>
              <a:rPr lang="th-TH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ทำให้ผู้อื่น หรือสังคมเดือดร้อน   เช่น </a:t>
            </a:r>
          </a:p>
          <a:p>
            <a:r>
              <a:rPr lang="th-TH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ก้าวร้าว เกเร ลักขโมย ทำร้ายร่างกาย</a:t>
            </a:r>
          </a:p>
          <a:p>
            <a:r>
              <a:rPr lang="th-TH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ผู้อื่น  ชอบทำลายทรัพย์สินสาธารณะ </a:t>
            </a:r>
          </a:p>
          <a:p>
            <a:r>
              <a:rPr lang="th-TH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ลวนลามเพศตรงข้าม ก่ออาชญากรรม </a:t>
            </a:r>
          </a:p>
          <a:p>
            <a:r>
              <a:rPr lang="th-TH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ซึ่งมักเป็นพฤติกรรมที่วัยรุ่นรู้ตัวว่าตน</a:t>
            </a:r>
          </a:p>
          <a:p>
            <a:r>
              <a:rPr lang="th-TH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เองทำผิด แต่มัก</a:t>
            </a:r>
          </a:p>
          <a:p>
            <a:r>
              <a:rPr lang="th-T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h-TH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หาเหตุผลเข้าข้าง</a:t>
            </a:r>
          </a:p>
          <a:p>
            <a:r>
              <a:rPr lang="th-T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h-TH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ตนเองเสมอ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1506" name="Picture 2" descr="ผลการค้นหารูปภาพสำหรับ ก้าวร้าว"/>
          <p:cNvPicPr>
            <a:picLocks noChangeAspect="1" noChangeArrowheads="1"/>
          </p:cNvPicPr>
          <p:nvPr/>
        </p:nvPicPr>
        <p:blipFill>
          <a:blip r:embed="rId4" cstate="print"/>
          <a:srcRect l="4326" r="7106"/>
          <a:stretch>
            <a:fillRect/>
          </a:stretch>
        </p:blipFill>
        <p:spPr bwMode="auto">
          <a:xfrm>
            <a:off x="4788024" y="2564904"/>
            <a:ext cx="3888432" cy="3209926"/>
          </a:xfrm>
          <a:prstGeom prst="rect">
            <a:avLst/>
          </a:prstGeom>
          <a:noFill/>
        </p:spPr>
      </p:pic>
      <p:pic>
        <p:nvPicPr>
          <p:cNvPr id="21510" name="Picture 6" descr="รูปภาพที่เกี่ยวข้อง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2564904"/>
            <a:ext cx="3904878" cy="3419476"/>
          </a:xfrm>
          <a:prstGeom prst="rect">
            <a:avLst/>
          </a:prstGeom>
          <a:noFill/>
        </p:spPr>
      </p:pic>
      <p:pic>
        <p:nvPicPr>
          <p:cNvPr id="21512" name="Picture 8" descr="ผลการค้นหารูปภาพสำหรับ ทําลายตู้โทรศัพท์สาธารณะ"/>
          <p:cNvPicPr>
            <a:picLocks noChangeAspect="1" noChangeArrowheads="1"/>
          </p:cNvPicPr>
          <p:nvPr/>
        </p:nvPicPr>
        <p:blipFill>
          <a:blip r:embed="rId6" cstate="print"/>
          <a:srcRect l="9489" r="46227"/>
          <a:stretch>
            <a:fillRect/>
          </a:stretch>
        </p:blipFill>
        <p:spPr bwMode="auto">
          <a:xfrm>
            <a:off x="4788024" y="2564904"/>
            <a:ext cx="2016224" cy="3419476"/>
          </a:xfrm>
          <a:prstGeom prst="rect">
            <a:avLst/>
          </a:prstGeom>
          <a:noFill/>
        </p:spPr>
      </p:pic>
      <p:pic>
        <p:nvPicPr>
          <p:cNvPr id="21514" name="Picture 10" descr="ผลการค้นหารูปภาพสำหรับ พ่นสีผนัง"/>
          <p:cNvPicPr>
            <a:picLocks noChangeAspect="1" noChangeArrowheads="1"/>
          </p:cNvPicPr>
          <p:nvPr/>
        </p:nvPicPr>
        <p:blipFill>
          <a:blip r:embed="rId7" cstate="print"/>
          <a:srcRect l="14235"/>
          <a:stretch>
            <a:fillRect/>
          </a:stretch>
        </p:blipFill>
        <p:spPr bwMode="auto">
          <a:xfrm>
            <a:off x="4788024" y="2564904"/>
            <a:ext cx="3904878" cy="3429000"/>
          </a:xfrm>
          <a:prstGeom prst="rect">
            <a:avLst/>
          </a:prstGeom>
          <a:noFill/>
        </p:spPr>
      </p:pic>
      <p:pic>
        <p:nvPicPr>
          <p:cNvPr id="21518" name="Picture 14" descr="รูปภาพที่เกี่ยวข้อง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88024" y="2564904"/>
            <a:ext cx="3888432" cy="34194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10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ผลการค้นหารูปภาพสำหรับ powerpoint background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0728"/>
            <a:ext cx="9144000" cy="5877272"/>
          </a:xfrm>
          <a:prstGeom prst="rect">
            <a:avLst/>
          </a:prstGeom>
          <a:noFill/>
        </p:spPr>
      </p:pic>
      <p:pic>
        <p:nvPicPr>
          <p:cNvPr id="3" name="Picture 22"/>
          <p:cNvPicPr>
            <a:picLocks noChangeAspect="1" noChangeArrowheads="1"/>
          </p:cNvPicPr>
          <p:nvPr/>
        </p:nvPicPr>
        <p:blipFill>
          <a:blip r:embed="rId3" cstate="print"/>
          <a:srcRect b="85695"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WordArt 37"/>
          <p:cNvSpPr>
            <a:spLocks noChangeArrowheads="1" noChangeShapeType="1" noTextEdit="1"/>
          </p:cNvSpPr>
          <p:nvPr/>
        </p:nvSpPr>
        <p:spPr bwMode="auto">
          <a:xfrm>
            <a:off x="323528" y="94226"/>
            <a:ext cx="3357586" cy="59847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h-TH" sz="3600" b="1" kern="1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schemeClr val="bg1"/>
                  </a:outerShdw>
                </a:effectLst>
                <a:cs typeface="EucrosiaUPC"/>
              </a:rPr>
              <a:t>ลดความเสี่ยง</a:t>
            </a:r>
            <a:endParaRPr lang="th-TH" sz="3600" b="1" kern="1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8100" dir="5400000" algn="t" rotWithShape="0">
                  <a:schemeClr val="bg1"/>
                </a:outerShdw>
              </a:effectLst>
              <a:cs typeface="EucrosiaUP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9552" y="1556792"/>
            <a:ext cx="5400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๔. พฤติกรรมทางเพศ</a:t>
            </a:r>
            <a:endParaRPr lang="th-TH" sz="3200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83968" y="2348880"/>
            <a:ext cx="446449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เป็นพฤติกรรมทางเพศที่ไม่เหมาะสม</a:t>
            </a:r>
          </a:p>
          <a:p>
            <a:r>
              <a:rPr lang="th-TH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กับวัย ค่านิยมและวัฒนธรรมไทย อาจนำ</a:t>
            </a:r>
          </a:p>
          <a:p>
            <a:r>
              <a:rPr lang="th-TH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มาซึ่งปัญหาต่อตนเองและผู้อื่น  เช่น การ</a:t>
            </a:r>
          </a:p>
          <a:p>
            <a:r>
              <a:rPr lang="th-TH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หมกมุ่นเรื่องเพศ  การแสดงออกทางเพศที่ไม่เหมาะสม  การมีเพศสัมพันธ์แบบไม่</a:t>
            </a:r>
          </a:p>
          <a:p>
            <a:r>
              <a:rPr lang="th-TH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ป้องกัน  การยั่วยวน  การส่ำส่อนทางเพศ การใช้ชีวิตแบบสามีภรรยาขณะที่กำลัง</a:t>
            </a:r>
          </a:p>
          <a:p>
            <a:r>
              <a:rPr lang="th-TH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ศึกษา และการทำแท้ง เป็นต้น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436" name="AutoShape 4" descr="ผลการค้นหารูปภาพสำหรับ การเล่นเครื่องเล่นสนามอย่างถูกวิธี"/>
          <p:cNvSpPr>
            <a:spLocks noChangeAspect="1" noChangeArrowheads="1"/>
          </p:cNvSpPr>
          <p:nvPr/>
        </p:nvSpPr>
        <p:spPr bwMode="auto">
          <a:xfrm>
            <a:off x="190500" y="-2225675"/>
            <a:ext cx="3076575" cy="37528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8438" name="AutoShape 6" descr="ผลการค้นหารูปภาพสำหรับ การเล่นเครื่องเล่นสนามอย่างถูกวิธี"/>
          <p:cNvSpPr>
            <a:spLocks noChangeAspect="1" noChangeArrowheads="1"/>
          </p:cNvSpPr>
          <p:nvPr/>
        </p:nvSpPr>
        <p:spPr bwMode="auto">
          <a:xfrm>
            <a:off x="190500" y="-2225675"/>
            <a:ext cx="3076575" cy="37528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19458" name="Picture 2" descr="ผลการค้นหารูปภาพสำหรับ การหมกมุ่นเรื่องเพศ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2420888"/>
            <a:ext cx="3672408" cy="3672408"/>
          </a:xfrm>
          <a:prstGeom prst="rect">
            <a:avLst/>
          </a:prstGeom>
          <a:noFill/>
        </p:spPr>
      </p:pic>
      <p:pic>
        <p:nvPicPr>
          <p:cNvPr id="19460" name="Picture 4" descr="รูปภาพที่เกี่ยวข้อง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2492896"/>
            <a:ext cx="3653107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ผลการค้นหารูปภาพสำหรับ powerpoint background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0728"/>
            <a:ext cx="9144000" cy="5877272"/>
          </a:xfrm>
          <a:prstGeom prst="rect">
            <a:avLst/>
          </a:prstGeom>
          <a:noFill/>
        </p:spPr>
      </p:pic>
      <p:pic>
        <p:nvPicPr>
          <p:cNvPr id="3" name="Picture 22"/>
          <p:cNvPicPr>
            <a:picLocks noChangeAspect="1" noChangeArrowheads="1"/>
          </p:cNvPicPr>
          <p:nvPr/>
        </p:nvPicPr>
        <p:blipFill>
          <a:blip r:embed="rId3" cstate="print"/>
          <a:srcRect b="85695"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WordArt 37"/>
          <p:cNvSpPr>
            <a:spLocks noChangeArrowheads="1" noChangeShapeType="1" noTextEdit="1"/>
          </p:cNvSpPr>
          <p:nvPr/>
        </p:nvSpPr>
        <p:spPr bwMode="auto">
          <a:xfrm>
            <a:off x="323528" y="94226"/>
            <a:ext cx="3357586" cy="59847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h-TH" sz="3600" b="1" kern="1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schemeClr val="bg1"/>
                  </a:outerShdw>
                </a:effectLst>
                <a:cs typeface="EucrosiaUPC"/>
              </a:rPr>
              <a:t>ลดความเสี่ยง</a:t>
            </a:r>
            <a:endParaRPr lang="th-TH" sz="3600" b="1" kern="1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8100" dir="5400000" algn="t" rotWithShape="0">
                  <a:schemeClr val="bg1"/>
                </a:outerShdw>
              </a:effectLst>
              <a:cs typeface="EucrosiaUP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9552" y="1700808"/>
            <a:ext cx="5400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๕</a:t>
            </a:r>
            <a:r>
              <a:rPr lang="th-TH" sz="32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. พฤติกรรมการใช้ยาหรือสารเสพติด</a:t>
            </a:r>
            <a:endParaRPr lang="th-TH" sz="3200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9552" y="2348880"/>
            <a:ext cx="446449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เป็นพฤติกรรมที่วัยรุ่นใช้หาความสุข</a:t>
            </a:r>
          </a:p>
          <a:p>
            <a:r>
              <a:rPr lang="th-TH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หรือแก้ไขความทุกข์ให้หมดไปในระยะ</a:t>
            </a:r>
          </a:p>
          <a:p>
            <a:r>
              <a:rPr lang="th-TH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เวลาอันสั้น ซึ่งเริ่มจากบุหรี่ สุรา ไปจน</a:t>
            </a:r>
          </a:p>
          <a:p>
            <a:r>
              <a:rPr lang="th-TH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ถึงสารเสพติดชนิดที่รุนแรงอื่นๆ เช่น</a:t>
            </a:r>
          </a:p>
          <a:p>
            <a:r>
              <a:rPr lang="th-TH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ยาบ้า กัญชา สารระเหย เฮโรอิน เป็นต้น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436" name="AutoShape 4" descr="ผลการค้นหารูปภาพสำหรับ การเล่นเครื่องเล่นสนามอย่างถูกวิธี"/>
          <p:cNvSpPr>
            <a:spLocks noChangeAspect="1" noChangeArrowheads="1"/>
          </p:cNvSpPr>
          <p:nvPr/>
        </p:nvSpPr>
        <p:spPr bwMode="auto">
          <a:xfrm>
            <a:off x="190500" y="-2225675"/>
            <a:ext cx="3076575" cy="37528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8438" name="AutoShape 6" descr="ผลการค้นหารูปภาพสำหรับ การเล่นเครื่องเล่นสนามอย่างถูกวิธี"/>
          <p:cNvSpPr>
            <a:spLocks noChangeAspect="1" noChangeArrowheads="1"/>
          </p:cNvSpPr>
          <p:nvPr/>
        </p:nvSpPr>
        <p:spPr bwMode="auto">
          <a:xfrm>
            <a:off x="190500" y="-2225675"/>
            <a:ext cx="3076575" cy="37528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18434" name="Picture 2" descr="รูปภาพที่เกี่ยวข้อง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2420888"/>
            <a:ext cx="3832870" cy="3384376"/>
          </a:xfrm>
          <a:prstGeom prst="rect">
            <a:avLst/>
          </a:prstGeom>
          <a:noFill/>
        </p:spPr>
      </p:pic>
      <p:pic>
        <p:nvPicPr>
          <p:cNvPr id="2" name="Picture 4" descr="ผลการค้นหารูปภาพสำหรับ การดื่มสุราของวัยรุ่น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2420888"/>
            <a:ext cx="3816424" cy="3384376"/>
          </a:xfrm>
          <a:prstGeom prst="rect">
            <a:avLst/>
          </a:prstGeom>
          <a:noFill/>
        </p:spPr>
      </p:pic>
      <p:pic>
        <p:nvPicPr>
          <p:cNvPr id="8" name="Picture 6" descr="ผลการค้นหารูปภาพสำหรับ การสูบกัญชา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4048" y="1682974"/>
            <a:ext cx="3798949" cy="45449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ผลการค้นหารูปภาพสำหรับ powerpoint background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0728"/>
            <a:ext cx="9144000" cy="5877272"/>
          </a:xfrm>
          <a:prstGeom prst="rect">
            <a:avLst/>
          </a:prstGeom>
          <a:noFill/>
        </p:spPr>
      </p:pic>
      <p:pic>
        <p:nvPicPr>
          <p:cNvPr id="3" name="Picture 22"/>
          <p:cNvPicPr>
            <a:picLocks noChangeAspect="1" noChangeArrowheads="1"/>
          </p:cNvPicPr>
          <p:nvPr/>
        </p:nvPicPr>
        <p:blipFill>
          <a:blip r:embed="rId3" cstate="print"/>
          <a:srcRect b="85695"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WordArt 37"/>
          <p:cNvSpPr>
            <a:spLocks noChangeArrowheads="1" noChangeShapeType="1" noTextEdit="1"/>
          </p:cNvSpPr>
          <p:nvPr/>
        </p:nvSpPr>
        <p:spPr bwMode="auto">
          <a:xfrm>
            <a:off x="323528" y="94226"/>
            <a:ext cx="3357586" cy="59847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h-TH" sz="3600" b="1" kern="1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schemeClr val="bg1"/>
                  </a:outerShdw>
                </a:effectLst>
                <a:cs typeface="EucrosiaUPC"/>
              </a:rPr>
              <a:t>ลดความเสี่ยง</a:t>
            </a:r>
            <a:endParaRPr lang="th-TH" sz="3600" b="1" kern="1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8100" dir="5400000" algn="t" rotWithShape="0">
                  <a:schemeClr val="bg1"/>
                </a:outerShdw>
              </a:effectLst>
              <a:cs typeface="EucrosiaUP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9552" y="1340768"/>
            <a:ext cx="47548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6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ปัจจัยที่ทำให้วัยรุ่นมีพฤติกรรมเสี่ยง</a:t>
            </a:r>
            <a:endParaRPr lang="th-TH" sz="3600" u="sng" dirty="0">
              <a:solidFill>
                <a:srgbClr val="FFFF00"/>
              </a:solidFill>
              <a:cs typeface="IrisUPC" pitchFamily="34" charset="-34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11560" y="2052137"/>
            <a:ext cx="2304256" cy="584775"/>
          </a:xfrm>
          <a:prstGeom prst="rect">
            <a:avLst/>
          </a:prstGeom>
          <a:solidFill>
            <a:srgbClr val="000099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๑</a:t>
            </a:r>
            <a:r>
              <a:rPr lang="th-TH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. พื้นฐานอารมณ์</a:t>
            </a:r>
            <a:endParaRPr lang="th-TH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39552" y="2260029"/>
            <a:ext cx="547260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ลักษณะพื้นฐานอารมณ์</a:t>
            </a:r>
          </a:p>
          <a:p>
            <a:r>
              <a:rPr lang="th-TH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ที่ทำให้มีโอกาสเสี่ยงได้มากคือ  การขาดการยับ</a:t>
            </a:r>
          </a:p>
          <a:p>
            <a:r>
              <a:rPr lang="th-TH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ยั้งชั่งใจ  อารมณ์แปรปรวน  ก้าวร้าว  สมาธิสั้น </a:t>
            </a:r>
          </a:p>
          <a:p>
            <a:r>
              <a:rPr lang="th-TH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ซน หรือมีปัญหาการเรียนเฉพาะด้าน ปัญหาใน</a:t>
            </a:r>
          </a:p>
          <a:p>
            <a:r>
              <a:rPr lang="th-TH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ทักษะสังคม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39552" y="5292497"/>
            <a:ext cx="2232248" cy="584775"/>
          </a:xfrm>
          <a:prstGeom prst="rect">
            <a:avLst/>
          </a:prstGeom>
          <a:solidFill>
            <a:srgbClr val="660066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๒</a:t>
            </a:r>
            <a:r>
              <a:rPr lang="th-TH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. การเลี้ยงดู</a:t>
            </a:r>
            <a:endParaRPr lang="th-TH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39552" y="4923165"/>
            <a:ext cx="82809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การเลี้ยงดูที่ทำให้เด็กเกิดปัญหาพฤติกรรมเสี่ยง </a:t>
            </a:r>
          </a:p>
          <a:p>
            <a:r>
              <a:rPr lang="th-T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h-TH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เช่น</a:t>
            </a:r>
            <a:r>
              <a:rPr lang="th-T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h-TH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การทอดทิ้ง การถูกทารุน การใช้ความรุนแรง </a:t>
            </a:r>
          </a:p>
          <a:p>
            <a:r>
              <a:rPr lang="th-T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h-TH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การตามใจมากเกินไป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Image result for เด็กก้าวร้าว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35"/>
          <a:stretch/>
        </p:blipFill>
        <p:spPr bwMode="auto">
          <a:xfrm>
            <a:off x="5927299" y="1428457"/>
            <a:ext cx="2682380" cy="30783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9" grpId="0"/>
      <p:bldP spid="20" grpId="0" animBg="1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ผลการค้นหารูปภาพสำหรับ powerpoint background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0728"/>
            <a:ext cx="9144000" cy="5877272"/>
          </a:xfrm>
          <a:prstGeom prst="rect">
            <a:avLst/>
          </a:prstGeom>
          <a:noFill/>
        </p:spPr>
      </p:pic>
      <p:pic>
        <p:nvPicPr>
          <p:cNvPr id="3" name="Picture 22"/>
          <p:cNvPicPr>
            <a:picLocks noChangeAspect="1" noChangeArrowheads="1"/>
          </p:cNvPicPr>
          <p:nvPr/>
        </p:nvPicPr>
        <p:blipFill>
          <a:blip r:embed="rId3" cstate="print"/>
          <a:srcRect b="85695"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WordArt 37"/>
          <p:cNvSpPr>
            <a:spLocks noChangeArrowheads="1" noChangeShapeType="1" noTextEdit="1"/>
          </p:cNvSpPr>
          <p:nvPr/>
        </p:nvSpPr>
        <p:spPr bwMode="auto">
          <a:xfrm>
            <a:off x="323528" y="94226"/>
            <a:ext cx="3357586" cy="59847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h-TH" sz="3600" b="1" kern="1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schemeClr val="bg1"/>
                  </a:outerShdw>
                </a:effectLst>
                <a:cs typeface="EucrosiaUPC"/>
              </a:rPr>
              <a:t>ลดความเสี่ยง</a:t>
            </a:r>
            <a:endParaRPr lang="th-TH" sz="3600" b="1" kern="1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8100" dir="5400000" algn="t" rotWithShape="0">
                  <a:schemeClr val="bg1"/>
                </a:outerShdw>
              </a:effectLst>
              <a:cs typeface="EucrosiaUP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5536" y="1340768"/>
            <a:ext cx="47548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6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ปัจจัยที่ทำให้วัยรุ่นมีพฤติกรรมเสี่ยง</a:t>
            </a:r>
            <a:endParaRPr lang="th-TH" sz="3600" u="sng" dirty="0">
              <a:solidFill>
                <a:srgbClr val="FFFF00"/>
              </a:solidFill>
              <a:cs typeface="IrisUPC" pitchFamily="34" charset="-34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67544" y="2188021"/>
            <a:ext cx="828092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วัยรุ่นจะผูกพันกับเพื่อนมาก </a:t>
            </a:r>
          </a:p>
          <a:p>
            <a:r>
              <a:rPr lang="th-TH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ยอมรับค่านิยม แนวคิดการปฏิบัติจากเพื่อน </a:t>
            </a:r>
          </a:p>
          <a:p>
            <a:r>
              <a:rPr lang="th-TH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ในกลุ่มเพื่อนที่มีพฤติกรรมเสี่ยง  อาจทำให้</a:t>
            </a:r>
          </a:p>
          <a:p>
            <a:r>
              <a:rPr lang="th-TH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เกิดการ</a:t>
            </a:r>
            <a:r>
              <a:rPr lang="th-T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เลียนแบบพฤติกรรมเสี่ยงนั้นโดย</a:t>
            </a:r>
            <a:r>
              <a:rPr lang="th-TH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ไม่</a:t>
            </a:r>
          </a:p>
          <a:p>
            <a:r>
              <a:rPr lang="th-TH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รู้ตัว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9552" y="2034134"/>
            <a:ext cx="1296144" cy="584775"/>
          </a:xfrm>
          <a:prstGeom prst="rect">
            <a:avLst/>
          </a:prstGeom>
          <a:solidFill>
            <a:srgbClr val="0033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๓. เพื่อน</a:t>
            </a:r>
            <a:endParaRPr lang="th-TH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11560" y="4797152"/>
            <a:ext cx="828092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นอกจากจะทำให้วัยรุ่นได้รับการเลี้ยงดูไม่ถูกต้อง</a:t>
            </a:r>
          </a:p>
          <a:p>
            <a:r>
              <a:rPr lang="th-T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h-TH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</a:t>
            </a:r>
            <a:r>
              <a:rPr lang="th-T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h-TH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ยังส่งผลกระทบถึงจิตใจของวัยรุ่นด้วย  เช่น  หงุดหงิด</a:t>
            </a:r>
          </a:p>
          <a:p>
            <a:r>
              <a:rPr lang="th-TH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เกิดความเครียด ซึมเศร้า จึงหาหนทางด้วยการแสดงออก</a:t>
            </a:r>
          </a:p>
          <a:p>
            <a:r>
              <a:rPr lang="th-TH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ถึงพฤติกรรมเสี่ยงต่างๆ ได้ 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11560" y="4635712"/>
            <a:ext cx="2592288" cy="584775"/>
          </a:xfrm>
          <a:prstGeom prst="rect">
            <a:avLst/>
          </a:prstGeom>
          <a:solidFill>
            <a:srgbClr val="8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๔. ปัญหาครอบครัว</a:t>
            </a:r>
            <a:endParaRPr lang="th-TH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</p:txBody>
      </p:sp>
      <p:pic>
        <p:nvPicPr>
          <p:cNvPr id="1026" name="Picture 2" descr="Image result for เพื่อนไม่ด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417869"/>
            <a:ext cx="3149270" cy="31492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วัยรุ่นมั่วสุม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381" y="1340768"/>
            <a:ext cx="3414222" cy="3226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1" grpId="0" animBg="1"/>
      <p:bldP spid="14" grpId="0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ผลการค้นหารูปภาพสำหรับ powerpoint background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0728"/>
            <a:ext cx="9144000" cy="5877272"/>
          </a:xfrm>
          <a:prstGeom prst="rect">
            <a:avLst/>
          </a:prstGeom>
          <a:noFill/>
        </p:spPr>
      </p:pic>
      <p:pic>
        <p:nvPicPr>
          <p:cNvPr id="3" name="Picture 22"/>
          <p:cNvPicPr>
            <a:picLocks noChangeAspect="1" noChangeArrowheads="1"/>
          </p:cNvPicPr>
          <p:nvPr/>
        </p:nvPicPr>
        <p:blipFill>
          <a:blip r:embed="rId3" cstate="print"/>
          <a:srcRect b="85695"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WordArt 37"/>
          <p:cNvSpPr>
            <a:spLocks noChangeArrowheads="1" noChangeShapeType="1" noTextEdit="1"/>
          </p:cNvSpPr>
          <p:nvPr/>
        </p:nvSpPr>
        <p:spPr bwMode="auto">
          <a:xfrm>
            <a:off x="323528" y="94226"/>
            <a:ext cx="3357586" cy="59847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h-TH" sz="3600" b="1" kern="1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schemeClr val="bg1"/>
                  </a:outerShdw>
                </a:effectLst>
                <a:cs typeface="EucrosiaUPC"/>
              </a:rPr>
              <a:t>ลดความเสี่ยง</a:t>
            </a:r>
            <a:endParaRPr lang="th-TH" sz="3600" b="1" kern="1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8100" dir="5400000" algn="t" rotWithShape="0">
                  <a:schemeClr val="bg1"/>
                </a:outerShdw>
              </a:effectLst>
              <a:cs typeface="EucrosiaUPC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9512" y="1121297"/>
            <a:ext cx="4176464" cy="64633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th-TH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ประเภทของพฤติกรรมเสี่ยง</a:t>
            </a:r>
            <a:endParaRPr lang="th-TH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75856" y="1908121"/>
            <a:ext cx="5328592" cy="5847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th-TH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๑. พฤติกรรมเสี่ยงต่อสุขภาพ</a:t>
            </a:r>
            <a:endParaRPr lang="th-TH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275856" y="2556193"/>
            <a:ext cx="5328592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th-TH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๒. พฤติกรรมเสี่ยงต่ออุบัติเหตุ</a:t>
            </a:r>
            <a:endParaRPr lang="th-TH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275856" y="3204265"/>
            <a:ext cx="5328592" cy="5847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th-TH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๓. พฤติกรรมเสี่ยงต่อการใช้ยา</a:t>
            </a:r>
            <a:endParaRPr lang="th-TH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275856" y="3852337"/>
            <a:ext cx="5328592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th-TH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๔. พฤติกรรมเสี่ยงต่อการใช้สารเสพติด</a:t>
            </a:r>
            <a:endParaRPr lang="th-TH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275856" y="4500409"/>
            <a:ext cx="5328592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th-TH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๕. พฤติกรรมเสี่ยงต่อความรุนแรง</a:t>
            </a:r>
            <a:endParaRPr lang="th-TH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2915816" y="2132856"/>
            <a:ext cx="216024" cy="216024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200"/>
          </a:p>
        </p:txBody>
      </p:sp>
      <p:sp>
        <p:nvSpPr>
          <p:cNvPr id="21" name="Oval 20"/>
          <p:cNvSpPr/>
          <p:nvPr/>
        </p:nvSpPr>
        <p:spPr>
          <a:xfrm>
            <a:off x="2915816" y="2780928"/>
            <a:ext cx="216024" cy="216024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200"/>
          </a:p>
        </p:txBody>
      </p:sp>
      <p:sp>
        <p:nvSpPr>
          <p:cNvPr id="22" name="Oval 21"/>
          <p:cNvSpPr/>
          <p:nvPr/>
        </p:nvSpPr>
        <p:spPr>
          <a:xfrm>
            <a:off x="2915816" y="3429000"/>
            <a:ext cx="216024" cy="216024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200"/>
          </a:p>
        </p:txBody>
      </p:sp>
      <p:sp>
        <p:nvSpPr>
          <p:cNvPr id="23" name="Oval 22"/>
          <p:cNvSpPr/>
          <p:nvPr/>
        </p:nvSpPr>
        <p:spPr>
          <a:xfrm>
            <a:off x="2915816" y="4077072"/>
            <a:ext cx="216024" cy="216024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200"/>
          </a:p>
        </p:txBody>
      </p:sp>
      <p:sp>
        <p:nvSpPr>
          <p:cNvPr id="24" name="Oval 23"/>
          <p:cNvSpPr/>
          <p:nvPr/>
        </p:nvSpPr>
        <p:spPr>
          <a:xfrm>
            <a:off x="2915816" y="4725144"/>
            <a:ext cx="216024" cy="21602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200"/>
          </a:p>
        </p:txBody>
      </p:sp>
      <p:sp>
        <p:nvSpPr>
          <p:cNvPr id="19" name="Rectangle 18"/>
          <p:cNvSpPr/>
          <p:nvPr/>
        </p:nvSpPr>
        <p:spPr>
          <a:xfrm>
            <a:off x="3275856" y="5148481"/>
            <a:ext cx="5328592" cy="584775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th-TH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๖</a:t>
            </a:r>
            <a:r>
              <a:rPr lang="th-TH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. พฤติกรรมการมั่วสุม</a:t>
            </a:r>
            <a:endParaRPr lang="th-TH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2915816" y="5373216"/>
            <a:ext cx="216024" cy="216024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200"/>
          </a:p>
        </p:txBody>
      </p:sp>
      <p:sp>
        <p:nvSpPr>
          <p:cNvPr id="25" name="Rectangle 24"/>
          <p:cNvSpPr/>
          <p:nvPr/>
        </p:nvSpPr>
        <p:spPr>
          <a:xfrm>
            <a:off x="3275856" y="5796553"/>
            <a:ext cx="5328592" cy="584775"/>
          </a:xfrm>
          <a:prstGeom prst="rect">
            <a:avLst/>
          </a:prstGeom>
          <a:solidFill>
            <a:srgbClr val="00FF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th-TH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๗</a:t>
            </a:r>
            <a:r>
              <a:rPr lang="th-TH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risUPC" pitchFamily="34" charset="-34"/>
              </a:rPr>
              <a:t>. พฤติกรรมการทะเลาะวิวาท</a:t>
            </a:r>
            <a:endParaRPr lang="th-TH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IrisUPC" pitchFamily="34" charset="-34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2915816" y="6021288"/>
            <a:ext cx="216024" cy="216024"/>
          </a:xfrm>
          <a:prstGeom prst="ellipse">
            <a:avLst/>
          </a:prstGeom>
          <a:solidFill>
            <a:srgbClr val="0033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200"/>
          </a:p>
        </p:txBody>
      </p:sp>
      <p:sp>
        <p:nvSpPr>
          <p:cNvPr id="2" name="Rectangle 1"/>
          <p:cNvSpPr/>
          <p:nvPr/>
        </p:nvSpPr>
        <p:spPr>
          <a:xfrm>
            <a:off x="1547664" y="2996952"/>
            <a:ext cx="648072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Oval 4"/>
          <p:cNvSpPr/>
          <p:nvPr/>
        </p:nvSpPr>
        <p:spPr>
          <a:xfrm>
            <a:off x="1979712" y="2780928"/>
            <a:ext cx="396552" cy="86409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2856"/>
            <a:ext cx="2845094" cy="459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6" grpId="0" animBg="1"/>
      <p:bldP spid="17" grpId="0" animBg="1"/>
      <p:bldP spid="18" grpId="0" animBg="1"/>
      <p:bldP spid="19" grpId="0" animBg="1"/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1431</TotalTime>
  <Words>1531</Words>
  <Application>Microsoft Office PowerPoint</Application>
  <PresentationFormat>On-screen Show (4:3)</PresentationFormat>
  <Paragraphs>230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Angsana New</vt:lpstr>
      <vt:lpstr>Arial</vt:lpstr>
      <vt:lpstr>Calibri</vt:lpstr>
      <vt:lpstr>Cordia New</vt:lpstr>
      <vt:lpstr>EucrosiaUPC</vt:lpstr>
      <vt:lpstr>IrisUPC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Organize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Home</dc:creator>
  <cp:lastModifiedBy>blacky</cp:lastModifiedBy>
  <cp:revision>102</cp:revision>
  <dcterms:created xsi:type="dcterms:W3CDTF">2017-01-02T12:16:39Z</dcterms:created>
  <dcterms:modified xsi:type="dcterms:W3CDTF">2020-01-30T16:22:14Z</dcterms:modified>
</cp:coreProperties>
</file>