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91" r:id="rId4"/>
    <p:sldId id="264" r:id="rId5"/>
    <p:sldId id="272" r:id="rId6"/>
    <p:sldId id="265" r:id="rId7"/>
    <p:sldId id="266" r:id="rId8"/>
    <p:sldId id="267" r:id="rId9"/>
    <p:sldId id="269" r:id="rId10"/>
    <p:sldId id="282" r:id="rId11"/>
    <p:sldId id="283" r:id="rId12"/>
    <p:sldId id="284" r:id="rId13"/>
    <p:sldId id="285" r:id="rId14"/>
    <p:sldId id="270" r:id="rId15"/>
    <p:sldId id="290" r:id="rId16"/>
    <p:sldId id="275" r:id="rId17"/>
    <p:sldId id="279" r:id="rId18"/>
    <p:sldId id="278" r:id="rId19"/>
    <p:sldId id="286" r:id="rId20"/>
    <p:sldId id="288" r:id="rId21"/>
    <p:sldId id="280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FF99"/>
    <a:srgbClr val="FFFFCC"/>
    <a:srgbClr val="FF0066"/>
    <a:srgbClr val="FF66CC"/>
    <a:srgbClr val="FF99FF"/>
    <a:srgbClr val="660066"/>
    <a:srgbClr val="CCFF6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22F5-C7D4-4DCD-A4F6-8AA6B7EDB41D}" type="datetimeFigureOut">
              <a:rPr lang="th-TH" smtClean="0"/>
              <a:pPr/>
              <a:t>14/02/63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D347-F188-4C8B-9F5A-90F3F42CE6E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pn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8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571472" y="2428868"/>
            <a:ext cx="8358214" cy="24006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1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ภัยธรรมชาติ</a:t>
            </a:r>
            <a:endParaRPr lang="th-TH" sz="1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06" y="357166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บทเรียนเพื่อการศึกษาวิชาสุขศึกษา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034" y="1291224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เรื่อง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4282" y="5248833"/>
            <a:ext cx="44196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โรงเรียน</a:t>
            </a:r>
            <a:r>
              <a:rPr lang="th-TH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เซนต์ฟ</a:t>
            </a:r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รัง</a:t>
            </a:r>
            <a:r>
              <a:rPr lang="th-TH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ซีส</a:t>
            </a:r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เซ</a:t>
            </a:r>
            <a:r>
              <a:rPr lang="th-TH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เวียร์</a:t>
            </a:r>
            <a:endParaRPr lang="th-TH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จังหวัดนนทบุรี</a:t>
            </a:r>
            <a:endParaRPr lang="th-TH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72066" y="5286388"/>
            <a:ext cx="385765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     โดย ครูอนันต์   นุชเทศ</a:t>
            </a:r>
          </a:p>
          <a:p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ระดับชั้นประถมศึกษาปีที่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6</a:t>
            </a:r>
            <a:endParaRPr lang="th-TH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2876" y="1387792"/>
            <a:ext cx="90011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   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เป็น</a:t>
            </a:r>
            <a:r>
              <a:rPr lang="th-TH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วาต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ภัยที่เกิดในบริเวณไม่กว้าง และเกิดขึ้นในช่วงฤดูร้อน 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ก่อนเข้าสู่ฤดูฝน พายุฤดูร้อนจะ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เกิดจากความกดอากาศสูงจาก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ประเทศจีนมาปะทะกับความกด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อากาศต่ำของประเทศไทยตอน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บน ทำให้เกิดพายุฝนฟ้าคะนอง 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ลมกรรโชกแรง และฝนตกหนัก 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มักเกิดในภาคเหนือ   และภาค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ตะวันออกเฉียงเหนือ เช่น 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- พายุ</a:t>
            </a:r>
            <a:r>
              <a:rPr lang="th-TH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ทอร์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นาโด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- </a:t>
            </a:r>
            <a:r>
              <a:rPr lang="th-TH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พายุสเปาท์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น้ำ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14282" y="1214422"/>
            <a:ext cx="2143140" cy="646331"/>
          </a:xfrm>
          <a:prstGeom prst="rect">
            <a:avLst/>
          </a:prstGeom>
          <a:solidFill>
            <a:srgbClr val="000099"/>
          </a:solidFill>
          <a:ln w="3175">
            <a:solidFill>
              <a:srgbClr val="FFC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พายุฤดูร้อน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6386" name="Picture 2" descr="http://www.egov.go.th/FilesUpload/News/188178_040356084619.jpg"/>
          <p:cNvPicPr>
            <a:picLocks noChangeAspect="1" noChangeArrowheads="1"/>
          </p:cNvPicPr>
          <p:nvPr/>
        </p:nvPicPr>
        <p:blipFill>
          <a:blip r:embed="rId4"/>
          <a:srcRect r="26209" b="1197"/>
          <a:stretch>
            <a:fillRect/>
          </a:stretch>
        </p:blipFill>
        <p:spPr bwMode="auto">
          <a:xfrm>
            <a:off x="3857620" y="2250859"/>
            <a:ext cx="5000660" cy="3607033"/>
          </a:xfrm>
          <a:prstGeom prst="rect">
            <a:avLst/>
          </a:prstGeom>
          <a:noFill/>
        </p:spPr>
      </p:pic>
      <p:pic>
        <p:nvPicPr>
          <p:cNvPr id="16388" name="Picture 4" descr="http://www.komchadluek.net/media/img/size_photo_slide/2013/05/06/57dkefebc677cedcb5ie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285992"/>
            <a:ext cx="500066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2876" y="1420829"/>
            <a:ext cx="457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   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เป็นสภาพอากาศ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ที่เลวร้ายที่สุดของพายุฤดูร้อน มีลักษณะ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เป็นลำเหมือนงวงช้างยื่นลงมาถึงพื้นดิน 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14282" y="1214422"/>
            <a:ext cx="2143140" cy="646331"/>
          </a:xfrm>
          <a:prstGeom prst="rect">
            <a:avLst/>
          </a:prstGeom>
          <a:ln w="3175">
            <a:solidFill>
              <a:srgbClr val="FFC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พายุ</a:t>
            </a:r>
            <a:r>
              <a:rPr lang="th-TH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ทอร์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นาโด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2844" y="3349655"/>
            <a:ext cx="457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    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เป็นพายุฤดูร้อนที่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มีความรุนแรงน้อยกว่าพายุ</a:t>
            </a:r>
            <a:r>
              <a:rPr lang="th-TH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ทอร์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นาโด เกิด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ขึ้นเหนือพื้นน้ำที่เรียกว่า </a:t>
            </a:r>
            <a:r>
              <a:rPr lang="th-TH" sz="3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“พายุงวงช้าง”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หรือ </a:t>
            </a:r>
            <a:r>
              <a:rPr lang="th-TH" sz="3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“นาคเล่นน้ำ”</a:t>
            </a:r>
            <a:endParaRPr lang="th-TH" sz="3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4250" y="3143248"/>
            <a:ext cx="2143140" cy="646331"/>
          </a:xfrm>
          <a:prstGeom prst="rect">
            <a:avLst/>
          </a:prstGeom>
          <a:ln w="3175">
            <a:solidFill>
              <a:srgbClr val="FFC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พายุสเปาท์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น้ำ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4282" y="5380696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การสังเกตสภาพอากาศก่อนเกิดพายุฤดูร้อน</a:t>
            </a:r>
          </a:p>
          <a:p>
            <a:r>
              <a:rPr lang="th-TH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 อากาศร้อนอบอ้าวติดต่อกันหลายวัน ลมสงบ ความชื้นในอากาศสูงจนรู้สึกเหนียวตัว </a:t>
            </a:r>
          </a:p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ท้องฟ้ามัว มีเมฆมาก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5362" name="Picture 2" descr="http://www.cycleforjoplin.com/wp-content/uploads/2014/05/1776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71678"/>
            <a:ext cx="4214842" cy="2786082"/>
          </a:xfrm>
          <a:prstGeom prst="rect">
            <a:avLst/>
          </a:prstGeom>
          <a:noFill/>
        </p:spPr>
      </p:pic>
      <p:pic>
        <p:nvPicPr>
          <p:cNvPr id="15364" name="Picture 4" descr="http://thai.cri.cn/mmsource/images/2010/08/23/98c7b1ad7b7f48b7a0b387a3cea5e2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071678"/>
            <a:ext cx="4214842" cy="2786082"/>
          </a:xfrm>
          <a:prstGeom prst="rect">
            <a:avLst/>
          </a:prstGeom>
          <a:noFill/>
        </p:spPr>
      </p:pic>
      <p:pic>
        <p:nvPicPr>
          <p:cNvPr id="15366" name="Picture 6" descr="http://pe1.isanook.com/ns/0/wb/i/ui/203/1019399/article-0-0bcd633e00000578-351_964x569_1304037576.jpg;r:width=580;static:p_s1sf_ns_0;file:dc111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071678"/>
            <a:ext cx="4214842" cy="3095625"/>
          </a:xfrm>
          <a:prstGeom prst="rect">
            <a:avLst/>
          </a:prstGeom>
          <a:noFill/>
        </p:spPr>
      </p:pic>
      <p:pic>
        <p:nvPicPr>
          <p:cNvPr id="15368" name="Picture 8" descr="http://www.logisticsclinic.com/data/content/8598/1969329_879082942107252_5284781456037365694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071678"/>
            <a:ext cx="4214842" cy="3143272"/>
          </a:xfrm>
          <a:prstGeom prst="rect">
            <a:avLst/>
          </a:prstGeom>
          <a:noFill/>
        </p:spPr>
      </p:pic>
      <p:pic>
        <p:nvPicPr>
          <p:cNvPr id="15370" name="Picture 10" descr="http://publicradio1.wpengine.netdna-cdn.com/updraft/files/2013/09/554-ws1.jpg"/>
          <p:cNvPicPr>
            <a:picLocks noChangeAspect="1" noChangeArrowheads="1"/>
          </p:cNvPicPr>
          <p:nvPr/>
        </p:nvPicPr>
        <p:blipFill>
          <a:blip r:embed="rId8"/>
          <a:srcRect b="7291"/>
          <a:stretch>
            <a:fillRect/>
          </a:stretch>
        </p:blipFill>
        <p:spPr bwMode="auto">
          <a:xfrm>
            <a:off x="4857752" y="2071678"/>
            <a:ext cx="4214842" cy="3143272"/>
          </a:xfrm>
          <a:prstGeom prst="rect">
            <a:avLst/>
          </a:prstGeom>
          <a:noFill/>
        </p:spPr>
      </p:pic>
      <p:pic>
        <p:nvPicPr>
          <p:cNvPr id="11266" name="Picture 2" descr="ฮือฮา! ภาพพายุงวงช้างที่ชลบุรี คล้ายกับทอร์นาโด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2071678"/>
            <a:ext cx="4286248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2876" y="1387792"/>
            <a:ext cx="90011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     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เป็น</a:t>
            </a:r>
            <a:r>
              <a:rPr lang="th-TH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วาต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ภัย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ที่ทำความเสียหายได้รุนแรงและเป็น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บริเวณกว้าง และมีลักษณะเด่น คือ 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มีศูนย์กลางที่เรียกว่า </a:t>
            </a:r>
            <a:r>
              <a:rPr lang="th-TH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“ตาพายุ” 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จะ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เกิดในช่วงฤดูฝน(เดือนกรกฎาคม-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เดือนตุลาคม) เกิดขึ้นเหนือทะเล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จีนใต้กับมหาสมุทรแปซิฟิกในเขตร้อน 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14282" y="1214422"/>
            <a:ext cx="2500330" cy="646331"/>
          </a:xfrm>
          <a:prstGeom prst="rect">
            <a:avLst/>
          </a:prstGeom>
          <a:ln w="3175">
            <a:solidFill>
              <a:srgbClr val="FFC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พายุหมุนเขตร้อน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71470" y="4714884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ประเทศไทยได้รับผลกระทบจากพายุ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หมุนเขตร้อนที่ก่อตัวในบริเวณมหา-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สมุทรแปซิฟิก และในมหาสมุทรอินเดีย 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เรียกว่า  </a:t>
            </a:r>
            <a:r>
              <a:rPr lang="th-TH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“ไซโคลน”</a:t>
            </a:r>
            <a:endParaRPr lang="th-TH" sz="3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43438" y="4857760"/>
            <a:ext cx="450056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การสังเกตสภาพอากาศก่อนเกิดพายุ</a:t>
            </a:r>
          </a:p>
          <a:p>
            <a:r>
              <a:rPr lang="th-TH" sz="3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หมุนเขตร้อน</a:t>
            </a:r>
          </a:p>
          <a:p>
            <a:r>
              <a:rPr lang="th-TH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 อากาศดี ลมพัด เมฆมากขึ้นเรื่อยๆ </a:t>
            </a:r>
          </a:p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ฝนตกเป็นระยะๆ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4338" name="Picture 2" descr="http://www.rd1677.com/backoffice/PicUpdate/554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142984"/>
            <a:ext cx="4500594" cy="3552825"/>
          </a:xfrm>
          <a:prstGeom prst="rect">
            <a:avLst/>
          </a:prstGeom>
          <a:noFill/>
        </p:spPr>
      </p:pic>
      <p:pic>
        <p:nvPicPr>
          <p:cNvPr id="14340" name="Picture 4" descr="http://www.bangkokbiznews.com/home/media/2012/08/23/images/news_img_467304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142984"/>
            <a:ext cx="4500594" cy="3571900"/>
          </a:xfrm>
          <a:prstGeom prst="rect">
            <a:avLst/>
          </a:prstGeom>
          <a:noFill/>
        </p:spPr>
      </p:pic>
      <p:pic>
        <p:nvPicPr>
          <p:cNvPr id="14342" name="Picture 6" descr="http://www.rd1677.com/backoffice/PicUpdate/320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142984"/>
            <a:ext cx="4500594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14282" y="1353909"/>
            <a:ext cx="8643998" cy="646331"/>
          </a:xfrm>
          <a:prstGeom prst="rect">
            <a:avLst/>
          </a:prstGeom>
          <a:solidFill>
            <a:srgbClr val="000099"/>
          </a:solidFill>
          <a:ln w="3175">
            <a:solidFill>
              <a:srgbClr val="FFC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พายุหมุนเขตร้อนที่เกิดขึ้นในมหาสมุทรแปซิฟิก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165986"/>
            <a:ext cx="1928826" cy="58477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พายุ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2165986"/>
            <a:ext cx="2357454" cy="58477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ความเร็ว </a:t>
            </a: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(กม./ชม.)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2165986"/>
            <a:ext cx="4000528" cy="58477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ความรุนแรง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808928"/>
            <a:ext cx="1928826" cy="553998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ดีเปรสชั่น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2808928"/>
            <a:ext cx="2357454" cy="553998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ไม่เกิน 63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2808928"/>
            <a:ext cx="4000528" cy="553998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พายุฝนฟ้าคะนองฝนตกหนัก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3380432"/>
            <a:ext cx="1928826" cy="101566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โชนร้อน</a:t>
            </a:r>
          </a:p>
          <a:p>
            <a:pPr algn="ctr"/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3380432"/>
            <a:ext cx="2357454" cy="101566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63-118</a:t>
            </a:r>
          </a:p>
          <a:p>
            <a:pPr algn="ctr"/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380432"/>
            <a:ext cx="4000528" cy="101566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ฝนตกหนัก จมเรือขนาดใหญ่ได้ 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ทำให้ต้นไม้ถอนรากถอนโคนได้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4452002"/>
            <a:ext cx="1928826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ไต้ฝุ่น</a:t>
            </a:r>
          </a:p>
          <a:p>
            <a:pPr algn="ctr"/>
            <a:endParaRPr lang="th-TH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4452002"/>
            <a:ext cx="2357454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118 ขึ้นไป</a:t>
            </a:r>
          </a:p>
          <a:p>
            <a:pPr algn="ctr"/>
            <a:endParaRPr lang="th-TH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6314" y="4452002"/>
            <a:ext cx="4000528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ฝนตกหนักทั้งวันทั้งคืน ทำให้ต้นไม้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ถอนรากถอนโคนได้   ในทะเลมีลม 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แรงมาก มีคลื่นขนาดใหญ่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357298"/>
            <a:ext cx="8501122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th-TH" sz="3000" b="1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ติดตามรายงานสภาพอากาศ และคำเตือนจากกรมอุตุนิยมวิทยาและทาง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ราชการอยู่เสมอ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64294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cs typeface="IrisUPC" pitchFamily="34" charset="-34"/>
              </a:rPr>
              <a:t>การปฏิบัติตนเพื่อความปลอดภัยจาก</a:t>
            </a:r>
            <a:r>
              <a:rPr lang="th-TH" sz="3600" b="1" dirty="0" err="1" smtClean="0">
                <a:solidFill>
                  <a:srgbClr val="FF0000"/>
                </a:solidFill>
                <a:cs typeface="IrisUPC" pitchFamily="34" charset="-34"/>
              </a:rPr>
              <a:t>วาต</a:t>
            </a:r>
            <a:r>
              <a:rPr lang="th-TH" sz="3600" b="1" dirty="0" smtClean="0">
                <a:solidFill>
                  <a:srgbClr val="FF0000"/>
                </a:solidFill>
                <a:cs typeface="IrisUPC" pitchFamily="34" charset="-34"/>
              </a:rPr>
              <a:t>ภัย</a:t>
            </a:r>
            <a:endParaRPr lang="th-TH" sz="36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786058"/>
            <a:ext cx="8501122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 รู้จักสังเกตลักษณะสภาพอากาศก่อนเกิดพายุ เช่น อากาศร้อนอบอ้าวติดต่อ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กันหลายวัน ลมสงบ ความชื้นในอากาศสูง ท้องฟ้ามืดครึ้มมีเมฆมาก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3714752"/>
            <a:ext cx="8501122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 ตรวจสอบสภาพบ้านเรือน และดูแลซ่อมแซมให้มั่นคงแข็งแรงเสมอ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4286256"/>
            <a:ext cx="4572032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4. ไม่ใช้อุปกรณ์ไฟฟ้า เมื่อมีลมพายุแรง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4786322"/>
            <a:ext cx="871540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5. เมื่อมีลมแรงไม่หลบอยู่ใต้ต้นไม้หรือป้ายโฆษณาขนาดใหญ่ เพราะอาจล้มลง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มาทับได้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96" y="5715016"/>
            <a:ext cx="871540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6. เมื่อเขาสู่ฤดูฝนควรเตรียมอุปกรณ์สิ่งของที่จำเป็น เช่น ไฟฉาย เทียนไข 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ยารักษาโรคไว้ให้พร้อม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4314" y="1071546"/>
            <a:ext cx="8929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เป็นคลื่นขนาดยักษ์ที่มีกำเนิดจากในมหาสมุทร   และเคลื่อนที่เข้าสู่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ชายฝั่ง คำว่า “</a:t>
            </a:r>
            <a:r>
              <a:rPr lang="th-TH" sz="3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สึ</a:t>
            </a:r>
            <a:r>
              <a:rPr lang="th-TH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นามิ”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นี้ เป็นภาษาญี่ปุ่น มีความหมายตามรากศัพท์ว่า </a:t>
            </a:r>
            <a:r>
              <a:rPr lang="th-TH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“</a:t>
            </a:r>
            <a:r>
              <a:rPr lang="th-TH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คลื่นท่าเรือ”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หรือ</a:t>
            </a:r>
            <a:r>
              <a:rPr lang="th-TH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“คลื่นชายฝั่ง” </a:t>
            </a:r>
            <a:endParaRPr lang="th-TH" sz="3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2471"/>
            <a:ext cx="135732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600" b="1" dirty="0" err="1" smtClean="0">
                <a:ln/>
                <a:solidFill>
                  <a:srgbClr val="FF0000"/>
                </a:solidFill>
                <a:cs typeface="IrisUPC" pitchFamily="34" charset="-34"/>
              </a:rPr>
              <a:t>สึ</a:t>
            </a:r>
            <a:r>
              <a:rPr lang="th-TH" sz="3600" b="1" dirty="0" smtClean="0">
                <a:ln/>
                <a:solidFill>
                  <a:srgbClr val="FF0000"/>
                </a:solidFill>
                <a:cs typeface="IrisUPC" pitchFamily="34" charset="-34"/>
              </a:rPr>
              <a:t>นามิ</a:t>
            </a:r>
            <a:endParaRPr lang="th-TH" sz="3600" b="1" dirty="0">
              <a:ln/>
              <a:solidFill>
                <a:srgbClr val="FF0000"/>
              </a:solidFill>
              <a:cs typeface="IrisUPC" pitchFamily="34" charset="-34"/>
            </a:endParaRPr>
          </a:p>
        </p:txBody>
      </p:sp>
      <p:pic>
        <p:nvPicPr>
          <p:cNvPr id="38914" name="Picture 2" descr="http://2.bp.blogspot.com/-noj-q7se1oI/T7bnXpHbw7I/AAAAAAAAABQ/xumXc6492s4/s1600/tsunami+ar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8429684" cy="4057650"/>
          </a:xfrm>
          <a:prstGeom prst="rect">
            <a:avLst/>
          </a:prstGeom>
          <a:noFill/>
        </p:spPr>
      </p:pic>
      <p:pic>
        <p:nvPicPr>
          <p:cNvPr id="38916" name="Picture 4" descr="http://naturalmenteciencias.files.wordpress.com/2011/03/tsunami_japon_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571744"/>
            <a:ext cx="8429684" cy="4048125"/>
          </a:xfrm>
          <a:prstGeom prst="rect">
            <a:avLst/>
          </a:prstGeom>
          <a:noFill/>
        </p:spPr>
      </p:pic>
      <p:pic>
        <p:nvPicPr>
          <p:cNvPr id="38918" name="Picture 6" descr="http://assets.nydailynews.com/polopoly_fs/1.8445.1313657822!/img/httpImage/image.jpg_gen/derivatives/gallery_1200/gal-tsunami12-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571744"/>
            <a:ext cx="8429684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142984"/>
            <a:ext cx="428628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สาเหตุของการ</a:t>
            </a:r>
            <a:r>
              <a:rPr lang="th-TH" sz="3600" b="1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เกิดสึ</a:t>
            </a:r>
            <a:r>
              <a:rPr lang="th-TH" sz="36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นามิ</a:t>
            </a:r>
            <a:endParaRPr lang="th-TH" sz="36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2844" y="1314095"/>
            <a:ext cx="90011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                             </a:t>
            </a:r>
            <a:r>
              <a:rPr lang="th-TH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คลื่นสึ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นามิ ส่วนใหญ่เกิดจากการเคลื่อน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ตัวของเปลือกโลกใต้ทะเลอย่างฉับพลัน อาจเกิดจากแผ่นดินถล่มยุบตัวลง    หรือเปลือกโลกถูกดันขึ้นหรือยุบตัวลง  เมื่อแผ่นดินใต้ทะเลเกิดการเปลี่ยนรูปร่างอย่าง</a:t>
            </a:r>
            <a:r>
              <a:rPr lang="th-TH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กระทันหัน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ทำให้น้ำทะเลเกิดเคลื่อนตัวเพื่อปรับระดับให้เข้าสู่จุดสมดุลและจะก่อให้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</a:t>
            </a:r>
            <a:r>
              <a:rPr lang="th-TH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คลื่นสึ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นามิ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สี่เหลี่ยมผืนผ้า 12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pic>
        <p:nvPicPr>
          <p:cNvPr id="14" name="Picture 2" descr="http://www.thaiwebkit.com/phasuk.ac.th/images/bank/aaaa/Library/tsunami/wave1.jpg"/>
          <p:cNvPicPr>
            <a:picLocks noChangeAspect="1" noChangeArrowheads="1"/>
          </p:cNvPicPr>
          <p:nvPr/>
        </p:nvPicPr>
        <p:blipFill>
          <a:blip r:embed="rId4"/>
          <a:srcRect b="52439"/>
          <a:stretch>
            <a:fillRect/>
          </a:stretch>
        </p:blipFill>
        <p:spPr bwMode="auto">
          <a:xfrm>
            <a:off x="0" y="1026342"/>
            <a:ext cx="9144000" cy="5831657"/>
          </a:xfrm>
          <a:prstGeom prst="rect">
            <a:avLst/>
          </a:prstGeom>
          <a:noFill/>
        </p:spPr>
      </p:pic>
      <p:pic>
        <p:nvPicPr>
          <p:cNvPr id="15" name="Picture 2" descr="http://www.thaiwebkit.com/phasuk.ac.th/images/bank/aaaa/Library/tsunami/wave1.jpg"/>
          <p:cNvPicPr>
            <a:picLocks noChangeAspect="1" noChangeArrowheads="1"/>
          </p:cNvPicPr>
          <p:nvPr/>
        </p:nvPicPr>
        <p:blipFill>
          <a:blip r:embed="rId4"/>
          <a:srcRect t="47561" b="1380"/>
          <a:stretch>
            <a:fillRect/>
          </a:stretch>
        </p:blipFill>
        <p:spPr bwMode="auto">
          <a:xfrm>
            <a:off x="-32" y="1022362"/>
            <a:ext cx="9144032" cy="5835638"/>
          </a:xfrm>
          <a:prstGeom prst="rect">
            <a:avLst/>
          </a:prstGeom>
          <a:noFill/>
        </p:spPr>
      </p:pic>
      <p:pic>
        <p:nvPicPr>
          <p:cNvPr id="16" name="Picture 4" descr="http://file.giggog.com/news/pictures/2011-03/12/08-51-41-40813065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022361"/>
            <a:ext cx="9143999" cy="58356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585791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cs typeface="IrisUPC" pitchFamily="34" charset="-34"/>
              </a:rPr>
              <a:t> การปฏิบัติตนเพื่อความปลอดภัย</a:t>
            </a:r>
            <a:r>
              <a:rPr lang="th-TH" sz="3600" b="1" dirty="0" err="1" smtClean="0">
                <a:solidFill>
                  <a:srgbClr val="FF0000"/>
                </a:solidFill>
                <a:cs typeface="IrisUPC" pitchFamily="34" charset="-34"/>
              </a:rPr>
              <a:t>จากสึ</a:t>
            </a:r>
            <a:r>
              <a:rPr lang="th-TH" sz="3600" b="1" dirty="0" smtClean="0">
                <a:solidFill>
                  <a:srgbClr val="FF0000"/>
                </a:solidFill>
                <a:cs typeface="IrisUPC" pitchFamily="34" charset="-34"/>
              </a:rPr>
              <a:t>นามิ</a:t>
            </a:r>
            <a:endParaRPr lang="th-TH" sz="36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8501122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th-TH" sz="3000" b="1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สังเกตน้ำทะเล หากลดลงอย่างรวดเร็วผิดปกติ อาจ</a:t>
            </a:r>
            <a:r>
              <a:rPr lang="th-TH" sz="30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เกิดสึ</a:t>
            </a:r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นามิได้ จึงควรหนี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ไปอยู่ในที่ปลอดภัยจนกว่าจะเข้าสู่ภาวะปกติ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786058"/>
            <a:ext cx="8501122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 ถ้าบ้านอยู่ในพื้นที่เสี่ยงต่อการ</a:t>
            </a:r>
            <a:r>
              <a:rPr lang="th-TH" sz="30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เกิดสึ</a:t>
            </a:r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นามิ ควรจัดเตรียมสิ่งของเครื่องใช้และ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อุปกรณ์ที่จำเป็นไว้ใช้ในยามฉุกเฉินติดบ้านไว้เสมอ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3714752"/>
            <a:ext cx="8501122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 มีสติ ไม่ตื่นตกใจ เตรียมพร้อมรับสถานการณ์อยู่เสมอ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4286256"/>
            <a:ext cx="8643998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4. ติดตามข่าวสารจากทางราชการ และสื่อต่างๆ อย่างสม่ำเสมอ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4786322"/>
            <a:ext cx="871540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5. อพยพไปยังพื้นที่สูงที่อยู่ห่างจากชายฝั่งมากที่สุด พร้อมทั้งจัดเตรียมอุปกรณ์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และสิ่งของจำเป็นติดตัวไปด้วย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5715016"/>
            <a:ext cx="8715404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6. อย่านำเรือเข้าใกล้ชายฝั่งทะเล หากได้รับสัญญาณเตือนภัยว่าจะ</a:t>
            </a:r>
            <a:r>
              <a:rPr lang="th-TH" sz="30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เกิดสึ</a:t>
            </a:r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นามิ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585791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cs typeface="IrisUPC" pitchFamily="34" charset="-34"/>
              </a:rPr>
              <a:t> การปฏิบัติตนเพื่อความปลอดภัย</a:t>
            </a:r>
            <a:r>
              <a:rPr lang="th-TH" sz="3600" b="1" dirty="0" err="1" smtClean="0">
                <a:solidFill>
                  <a:srgbClr val="FF0000"/>
                </a:solidFill>
                <a:cs typeface="IrisUPC" pitchFamily="34" charset="-34"/>
              </a:rPr>
              <a:t>จากสึ</a:t>
            </a:r>
            <a:r>
              <a:rPr lang="th-TH" sz="3600" b="1" dirty="0" smtClean="0">
                <a:solidFill>
                  <a:srgbClr val="FF0000"/>
                </a:solidFill>
                <a:cs typeface="IrisUPC" pitchFamily="34" charset="-34"/>
              </a:rPr>
              <a:t>นามิ</a:t>
            </a:r>
            <a:endParaRPr lang="th-TH" sz="36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88" y="1643050"/>
            <a:ext cx="4500562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th-TH" sz="3000" b="1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7. หลัง</a:t>
            </a:r>
            <a:r>
              <a:rPr lang="th-TH" sz="30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เกิดสึ</a:t>
            </a:r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นามิแล้วควรระมัด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ระวังเรื่องการเกิดโรคติดต่อ 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เช่น โรคระบบทางเดินอาหาร  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เพราะขาดแคลนน้ำ และขาด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อาหารที่สะอาดบริโภค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4477700"/>
            <a:ext cx="4429156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8. ฝึกซ้อมการอพยพหนีภัยจาก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การ</a:t>
            </a:r>
            <a:r>
              <a:rPr lang="th-TH" sz="30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เกิดสึ</a:t>
            </a:r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นามิเป็นประจำเพื่อ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ให้พร้อมในการรับมือเมื่อเกิด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</a:t>
            </a:r>
            <a:r>
              <a:rPr lang="th-TH" sz="30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สึ</a:t>
            </a:r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นามิจริง</a:t>
            </a:r>
          </a:p>
        </p:txBody>
      </p:sp>
      <p:pic>
        <p:nvPicPr>
          <p:cNvPr id="9220" name="Picture 4" descr="http://www.city-data.com/forum/attachments/asia/78131d1302176814-mumbai-goa-sri-lanka-dscf0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57430"/>
            <a:ext cx="5072098" cy="3643338"/>
          </a:xfrm>
          <a:prstGeom prst="rect">
            <a:avLst/>
          </a:prstGeom>
          <a:noFill/>
        </p:spPr>
      </p:pic>
      <p:pic>
        <p:nvPicPr>
          <p:cNvPr id="9222" name="Picture 6" descr="http://hermelness.com/wp-content/uploads/2011/03/Japan-Tsuna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357430"/>
            <a:ext cx="5072098" cy="3643338"/>
          </a:xfrm>
          <a:prstGeom prst="rect">
            <a:avLst/>
          </a:prstGeom>
          <a:noFill/>
        </p:spPr>
      </p:pic>
      <p:pic>
        <p:nvPicPr>
          <p:cNvPr id="9224" name="Picture 8" descr="http://www.latimes.com/includes/projects/before-after/japan-tsunami/japan_tsunami.13.befo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314" y="1071546"/>
            <a:ext cx="8929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             เป็นภัยธรรมชาติที่เกิดขึ้นบริเวณเชิงเขา โดยอาจจะ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             เป็นการถล่มของโคลน มีสิ่งอื่นๆ ปะปนมาด้วย เช่น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น้ำ สิ่งปฏิกูล ดินเปียก ก้อนหิน ฝุ่นผง เถ้าภูเขาไฟ ซากต้นไม้ หรือท่อนซุงด้วย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2471"/>
            <a:ext cx="285752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โคลนถล่ม</a:t>
            </a:r>
            <a:endParaRPr lang="th-TH" sz="36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987101"/>
            <a:ext cx="307183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2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สาเหตุการเกิดโคลนถล่ม</a:t>
            </a:r>
            <a:endParaRPr lang="th-TH" sz="32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4282" y="3660820"/>
            <a:ext cx="3857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ไม่มีต้นไม้ไว้ดูดซับน้ำ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4282" y="4160886"/>
            <a:ext cx="4000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 ต้นไม้ไม่สามารถดูด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ซับน้ำได้อีก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14282" y="5072074"/>
            <a:ext cx="3857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 ดินอุ้มน้ำจนเต็ม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14282" y="5572140"/>
            <a:ext cx="3857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4. ไม่มีรากไม้ไว้ยึดเกาะดิน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8194" name="Picture 2" descr="http://www.paipibut.org/uploads/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86058"/>
            <a:ext cx="5143536" cy="36004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สี่เหลี่ยมผืนผ้า 16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42844" y="1142984"/>
            <a:ext cx="8786810" cy="107721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หมายถึง ภัยอันตรายต่างๆที่เกิดขึ้นตามธรรมชาติ หรือเกิดขึ้นจากการ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กระทำของมนุษย์ และมีผลกระทบต่อชีวิตความเป็นอยู่ของมนุษย์</a:t>
            </a:r>
            <a:endParaRPr lang="th-TH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9458" name="Picture 2" descr="http://1.bp.blogspot.com/_UxuH7hXmq50/TUvM5-ej5FI/AAAAAAAAAJE/wF70qrMLXks/s1600/fisherman_1452429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428868"/>
            <a:ext cx="4833930" cy="3667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460" name="Picture 4" descr="http://webboard.sanook.com/forum/?Old_Topic=1&amp;action=dlattach;topic=3462005.0;attach=1069186;image"/>
          <p:cNvPicPr>
            <a:picLocks noChangeAspect="1" noChangeArrowheads="1"/>
          </p:cNvPicPr>
          <p:nvPr/>
        </p:nvPicPr>
        <p:blipFill>
          <a:blip r:embed="rId5"/>
          <a:srcRect l="13678"/>
          <a:stretch>
            <a:fillRect/>
          </a:stretch>
        </p:blipFill>
        <p:spPr bwMode="auto">
          <a:xfrm>
            <a:off x="4572000" y="2500306"/>
            <a:ext cx="4929222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6" name="ตัวเชื่อมต่อตรง 5"/>
          <p:cNvCxnSpPr/>
          <p:nvPr/>
        </p:nvCxnSpPr>
        <p:spPr>
          <a:xfrm rot="5400000">
            <a:off x="-1070808" y="4727362"/>
            <a:ext cx="3429024" cy="1588"/>
          </a:xfrm>
          <a:prstGeom prst="line">
            <a:avLst/>
          </a:prstGeom>
          <a:ln w="76200">
            <a:solidFill>
              <a:srgbClr val="00FF00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642910" y="3771331"/>
            <a:ext cx="571504" cy="1588"/>
          </a:xfrm>
          <a:prstGeom prst="straightConnector1">
            <a:avLst/>
          </a:prstGeom>
          <a:ln w="76200" cmpd="sng">
            <a:solidFill>
              <a:srgbClr val="00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642910" y="5127065"/>
            <a:ext cx="571504" cy="1588"/>
          </a:xfrm>
          <a:prstGeom prst="straightConnector1">
            <a:avLst/>
          </a:prstGeom>
          <a:ln w="76200" cmpd="sng">
            <a:solidFill>
              <a:srgbClr val="00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1285868" y="4844489"/>
            <a:ext cx="5072082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 </a:t>
            </a:r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การกระทำและฝีมือมนุษย์ 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2428868"/>
            <a:ext cx="4500594" cy="646331"/>
          </a:xfrm>
          <a:prstGeom prst="rect">
            <a:avLst/>
          </a:prstGeom>
          <a:solidFill>
            <a:srgbClr val="FF00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สาเหตุของการเกิดภัยธรรมชาติ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285852" y="3487167"/>
            <a:ext cx="5143600" cy="107721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 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การเปลี่ยนแปลงของโลก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ตามกาลเวลา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 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5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314" y="1071546"/>
            <a:ext cx="8929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    เป็นภัยที่เกิดจากการขาดแคลนน้ำในพื้นที่นั้นๆ   ติดต่อกัน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    เป็นเวลานาน อันเนื่องมาจากฝนไม่ตกตามฤดูกาลจนทำให้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เกิดความแห้งแล้ง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2471"/>
            <a:ext cx="192882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ภัยแล้ง</a:t>
            </a:r>
            <a:endParaRPr lang="th-TH" sz="3600" b="1" dirty="0">
              <a:ln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928934"/>
            <a:ext cx="35719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200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สาเหตุการเกิดภัยแล้ง</a:t>
            </a:r>
            <a:endParaRPr lang="th-TH" sz="3200" b="1" dirty="0">
              <a:ln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4282" y="3602653"/>
            <a:ext cx="4357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การเปลี่ยนแปลงอุณหภูมิของโลก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4282" y="4102719"/>
            <a:ext cx="4000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2.การเปลี่ยนแปลงสภาพภูมิอากาศ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14282" y="4602785"/>
            <a:ext cx="3857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 การตัดไม้ทำลายป่า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14282" y="5102851"/>
            <a:ext cx="3857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4. ปรากฏการณ์</a:t>
            </a:r>
            <a:r>
              <a:rPr lang="th-TH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เอลนิโญ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4282" y="5589646"/>
            <a:ext cx="4000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5. ภาวะเรือนกระจก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14282" y="6089712"/>
            <a:ext cx="3857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6. ฝนแล้ง หรือ ฝนทิ้งช่วง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6146" name="Picture 2" descr="http://image.mcot.net/media/images/2013-02-15/201302151831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285992"/>
            <a:ext cx="4572032" cy="4000528"/>
          </a:xfrm>
          <a:prstGeom prst="rect">
            <a:avLst/>
          </a:prstGeom>
          <a:noFill/>
        </p:spPr>
      </p:pic>
      <p:pic>
        <p:nvPicPr>
          <p:cNvPr id="6148" name="Picture 4" descr="http://chaiyaphum.cad.go.th/images/article/news196/n20121128111401_32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2285992"/>
            <a:ext cx="4619656" cy="4000528"/>
          </a:xfrm>
          <a:prstGeom prst="rect">
            <a:avLst/>
          </a:prstGeom>
          <a:noFill/>
        </p:spPr>
      </p:pic>
      <p:pic>
        <p:nvPicPr>
          <p:cNvPr id="6150" name="Picture 6" descr="http://www.raorakpar.org/img/wwf_tree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285992"/>
            <a:ext cx="4643470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8501122" cy="10772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th-TH" sz="3200" b="1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ผลกระทบต่อร่างกาย     2.ผลกระทบต่อจิตใจ    3.ผลกระทบต่อสังคม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5857916" cy="646331"/>
          </a:xfrm>
          <a:prstGeom prst="rect">
            <a:avLst/>
          </a:prstGeom>
          <a:solidFill>
            <a:srgbClr val="FF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00CC"/>
                </a:solidFill>
                <a:cs typeface="IrisUPC" pitchFamily="34" charset="-34"/>
              </a:rPr>
              <a:t> ผลกระทบจากความรุนแรงของภัยธรรมชาติ</a:t>
            </a:r>
            <a:endParaRPr lang="th-TH" sz="3600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8596" y="2500306"/>
            <a:ext cx="8501122" cy="4031873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n/>
                <a:cs typeface="IrisUPC" pitchFamily="34" charset="-34"/>
              </a:rPr>
              <a:t>1. ผลกระทบต่อร่างกาย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24097" y="3000372"/>
            <a:ext cx="32111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- ร่างกายได้รับบาดเจ็บและ</a:t>
            </a:r>
          </a:p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เสียชีวิต</a:t>
            </a:r>
            <a:endParaRPr lang="th-TH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24097" y="3857628"/>
            <a:ext cx="329128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- เกิดการเจ็บป่วยจากโรคที่</a:t>
            </a:r>
          </a:p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ระบาด เช่น โรคระบบทาง</a:t>
            </a:r>
          </a:p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เดินอาหารหรือโรคที่มีสัตว์</a:t>
            </a:r>
          </a:p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เป็นพาหะนำโรค</a:t>
            </a:r>
            <a:endParaRPr lang="th-TH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24096" y="5572140"/>
            <a:ext cx="6548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- ไร้ที่อยู่อาศัย ขาดแคลน</a:t>
            </a:r>
          </a:p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เครื่องอุปโภคบริโภค เช่น น้ำ อาหาร ยารักษาโรค</a:t>
            </a:r>
          </a:p>
        </p:txBody>
      </p:sp>
      <p:pic>
        <p:nvPicPr>
          <p:cNvPr id="4098" name="Picture 2" descr="http://www.matichon.co.th/online/2011/11/13206501041320650776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766055"/>
            <a:ext cx="4684602" cy="3091837"/>
          </a:xfrm>
          <a:prstGeom prst="rect">
            <a:avLst/>
          </a:prstGeom>
          <a:noFill/>
        </p:spPr>
      </p:pic>
      <p:pic>
        <p:nvPicPr>
          <p:cNvPr id="4100" name="Picture 4" descr="http://www.trueplookpanya.com/data/product/media/2013/hash_asktrueplookpanya/answer/459/459/ORM_FILE459mt73l2ZlT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771789"/>
            <a:ext cx="4714908" cy="3086103"/>
          </a:xfrm>
          <a:prstGeom prst="rect">
            <a:avLst/>
          </a:prstGeom>
          <a:noFill/>
        </p:spPr>
      </p:pic>
      <p:pic>
        <p:nvPicPr>
          <p:cNvPr id="4102" name="Picture 6" descr="http://v-reform.org/wp-content/uploads/2012/08/%E0%B8%9A%E0%B8%97%E0%B9%80%E0%B8%A3%E0%B8%B5%E0%B8%A2%E0%B8%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714620"/>
            <a:ext cx="4762500" cy="3333750"/>
          </a:xfrm>
          <a:prstGeom prst="rect">
            <a:avLst/>
          </a:prstGeom>
          <a:noFill/>
        </p:spPr>
      </p:pic>
      <p:pic>
        <p:nvPicPr>
          <p:cNvPr id="4104" name="Picture 8" descr="http://dpc9.ddc.moph.go.th/crd/images/2554_10_29_chronic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2714620"/>
            <a:ext cx="4786346" cy="3357586"/>
          </a:xfrm>
          <a:prstGeom prst="rect">
            <a:avLst/>
          </a:prstGeom>
          <a:noFill/>
        </p:spPr>
      </p:pic>
      <p:pic>
        <p:nvPicPr>
          <p:cNvPr id="4106" name="Picture 10" descr="http://www.prachachat.net/news-photo/prachachat/2013/12/edi04051256p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2714620"/>
            <a:ext cx="4786346" cy="3357586"/>
          </a:xfrm>
          <a:prstGeom prst="rect">
            <a:avLst/>
          </a:prstGeom>
          <a:noFill/>
        </p:spPr>
      </p:pic>
      <p:sp>
        <p:nvSpPr>
          <p:cNvPr id="16" name="สี่เหลี่ยมผืนผ้า 15"/>
          <p:cNvSpPr/>
          <p:nvPr/>
        </p:nvSpPr>
        <p:spPr>
          <a:xfrm>
            <a:off x="428596" y="2500306"/>
            <a:ext cx="8501122" cy="4031873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n/>
                <a:cs typeface="IrisUPC" pitchFamily="34" charset="-34"/>
              </a:rPr>
              <a:t>2. ผลกระทบต่อจิตใจ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824804" y="3071810"/>
            <a:ext cx="396134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- เกิดความเศร้าโศกเสียใจจากการ</a:t>
            </a:r>
          </a:p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สูญเสียของคนในครอบครัว ที่อยู่</a:t>
            </a:r>
          </a:p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อาศัย</a:t>
            </a:r>
            <a:endParaRPr lang="th-TH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824804" y="4691730"/>
            <a:ext cx="40334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- เกิดความเครียดซึมเศร้า และวิตก</a:t>
            </a:r>
          </a:p>
          <a:p>
            <a:r>
              <a:rPr lang="th-TH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กังวลจากการสูญเสีย</a:t>
            </a:r>
          </a:p>
        </p:txBody>
      </p:sp>
      <p:pic>
        <p:nvPicPr>
          <p:cNvPr id="4108" name="Picture 12" descr="https://encrypted-tbn1.gstatic.com/images?q=tbn:ANd9GcRH-3obejEV4nHzVz46yeeB_hWcWe3su4DQVEgpH3IvtMqFdMw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3214686"/>
            <a:ext cx="4214842" cy="2779352"/>
          </a:xfrm>
          <a:prstGeom prst="rect">
            <a:avLst/>
          </a:prstGeom>
          <a:noFill/>
        </p:spPr>
      </p:pic>
      <p:pic>
        <p:nvPicPr>
          <p:cNvPr id="4110" name="Picture 14" descr="http://3.bp.blogspot.com/-whRZG25aGlM/TdMEPHW1MYI/AAAAAAAACyg/3m_iAgnDBYs/s320/Watari%252C+Miyag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3214686"/>
            <a:ext cx="4214842" cy="2786082"/>
          </a:xfrm>
          <a:prstGeom prst="rect">
            <a:avLst/>
          </a:prstGeom>
          <a:noFill/>
        </p:spPr>
      </p:pic>
      <p:sp>
        <p:nvSpPr>
          <p:cNvPr id="21" name="สี่เหลี่ยมผืนผ้า 20"/>
          <p:cNvSpPr/>
          <p:nvPr/>
        </p:nvSpPr>
        <p:spPr>
          <a:xfrm>
            <a:off x="428596" y="2500306"/>
            <a:ext cx="8501122" cy="4031873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 ผลกระทบต่อสังคม</a:t>
            </a:r>
          </a:p>
          <a:p>
            <a:endParaRPr lang="th-TH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57158" y="3071810"/>
            <a:ext cx="378821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- เกิดความเสียหายทางเศรษฐกิจ</a:t>
            </a:r>
          </a:p>
          <a:p>
            <a:r>
              <a:rPr lang="th-TH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จากการสูญเสียรายได้ทางการ</a:t>
            </a:r>
          </a:p>
          <a:p>
            <a:r>
              <a:rPr lang="th-TH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เกษตร และการท่องเที่ยว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57158" y="4357694"/>
            <a:ext cx="37401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- สิ้นเปลืองงบประมาณของชาติ</a:t>
            </a:r>
          </a:p>
          <a:p>
            <a:r>
              <a:rPr lang="th-TH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ในการซ่อมแซมที่อยู่อาศัยและ</a:t>
            </a:r>
          </a:p>
          <a:p>
            <a:r>
              <a:rPr lang="th-TH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ในการควบคุมโรคระบาด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57158" y="5687343"/>
            <a:ext cx="5149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- สูญเสียทรัพยากรบุคคลในการพัฒนาประเทศ</a:t>
            </a:r>
          </a:p>
        </p:txBody>
      </p:sp>
      <p:pic>
        <p:nvPicPr>
          <p:cNvPr id="4114" name="Picture 18" descr="http://www.disasterthailand.org/sites/default/files/images/13195976191319597649l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2786058"/>
            <a:ext cx="4786346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/>
      <p:bldP spid="10" grpId="0"/>
      <p:bldP spid="11" grpId="0"/>
      <p:bldP spid="16" grpId="0" animBg="1"/>
      <p:bldP spid="17" grpId="0"/>
      <p:bldP spid="18" grpId="0"/>
      <p:bldP spid="21" grpId="0" animBg="1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ตัวเชื่อมต่อตรง 7"/>
          <p:cNvCxnSpPr/>
          <p:nvPr/>
        </p:nvCxnSpPr>
        <p:spPr>
          <a:xfrm rot="5400000">
            <a:off x="-1785188" y="3931661"/>
            <a:ext cx="4429156" cy="1588"/>
          </a:xfrm>
          <a:prstGeom prst="line">
            <a:avLst/>
          </a:prstGeom>
          <a:ln w="101600">
            <a:solidFill>
              <a:srgbClr val="00FF00"/>
            </a:solidFill>
            <a:tailEnd type="non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428596" y="2295416"/>
            <a:ext cx="714380" cy="1588"/>
          </a:xfrm>
          <a:prstGeom prst="straightConnector1">
            <a:avLst/>
          </a:prstGeom>
          <a:ln w="101600">
            <a:solidFill>
              <a:srgbClr val="00FF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428596" y="2853649"/>
            <a:ext cx="714380" cy="1588"/>
          </a:xfrm>
          <a:prstGeom prst="straightConnector1">
            <a:avLst/>
          </a:prstGeom>
          <a:ln w="101600">
            <a:solidFill>
              <a:srgbClr val="00FF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428596" y="3442484"/>
            <a:ext cx="714380" cy="1588"/>
          </a:xfrm>
          <a:prstGeom prst="straightConnector1">
            <a:avLst/>
          </a:prstGeom>
          <a:ln w="101600">
            <a:solidFill>
              <a:srgbClr val="00FF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428596" y="4077803"/>
            <a:ext cx="714380" cy="1588"/>
          </a:xfrm>
          <a:prstGeom prst="straightConnector1">
            <a:avLst/>
          </a:prstGeom>
          <a:ln w="101600">
            <a:solidFill>
              <a:srgbClr val="00FF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428596" y="4650895"/>
            <a:ext cx="714380" cy="1588"/>
          </a:xfrm>
          <a:prstGeom prst="straightConnector1">
            <a:avLst/>
          </a:prstGeom>
          <a:ln w="101600">
            <a:solidFill>
              <a:srgbClr val="00FF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2976" y="1932191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600" b="1" dirty="0" err="1" smtClean="0">
                <a:ln/>
                <a:solidFill>
                  <a:schemeClr val="bg1"/>
                </a:solidFill>
                <a:cs typeface="IrisUPC" pitchFamily="34" charset="-34"/>
              </a:rPr>
              <a:t>วาต</a:t>
            </a:r>
            <a:r>
              <a:rPr lang="th-TH" sz="3600" b="1" dirty="0" smtClean="0">
                <a:ln/>
                <a:solidFill>
                  <a:schemeClr val="bg1"/>
                </a:solidFill>
                <a:cs typeface="IrisUPC" pitchFamily="34" charset="-34"/>
              </a:rPr>
              <a:t>ภัย</a:t>
            </a:r>
            <a:endParaRPr lang="th-TH" sz="36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2481387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600" b="1" dirty="0" smtClean="0">
                <a:ln/>
                <a:solidFill>
                  <a:schemeClr val="bg1"/>
                </a:solidFill>
                <a:cs typeface="IrisUPC" pitchFamily="34" charset="-34"/>
              </a:rPr>
              <a:t>อุทกภัย</a:t>
            </a:r>
            <a:endParaRPr lang="th-TH" sz="36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3071810"/>
            <a:ext cx="170591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600" b="1" dirty="0" smtClean="0">
                <a:ln/>
                <a:solidFill>
                  <a:schemeClr val="bg1"/>
                </a:solidFill>
                <a:cs typeface="IrisUPC" pitchFamily="34" charset="-34"/>
              </a:rPr>
              <a:t>แผ่นดินไหว</a:t>
            </a:r>
            <a:endParaRPr lang="th-TH" sz="36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3714752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600" b="1" dirty="0" smtClean="0">
                <a:ln/>
                <a:solidFill>
                  <a:schemeClr val="bg1"/>
                </a:solidFill>
                <a:cs typeface="IrisUPC" pitchFamily="34" charset="-34"/>
              </a:rPr>
              <a:t>คลื่นพายุซัดฝั่ง</a:t>
            </a:r>
            <a:endParaRPr lang="th-TH" sz="36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429190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600" b="1" dirty="0" smtClean="0">
                <a:ln/>
                <a:solidFill>
                  <a:schemeClr val="bg1"/>
                </a:solidFill>
                <a:cs typeface="IrisUPC" pitchFamily="34" charset="-34"/>
              </a:rPr>
              <a:t>โคลนถล่ม</a:t>
            </a:r>
            <a:endParaRPr lang="th-TH" sz="36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2368" y="1142984"/>
            <a:ext cx="351089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isUPC" pitchFamily="34" charset="-34"/>
              </a:rPr>
              <a:t>ประเภทของภัยธรรมชาติ</a:t>
            </a:r>
            <a:endParaRPr lang="th-TH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>
            <a:off x="428596" y="5203480"/>
            <a:ext cx="714380" cy="1588"/>
          </a:xfrm>
          <a:prstGeom prst="straightConnector1">
            <a:avLst/>
          </a:prstGeom>
          <a:ln w="101600">
            <a:solidFill>
              <a:srgbClr val="00FF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2976" y="4844489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600" b="1" dirty="0" err="1" smtClean="0">
                <a:ln/>
                <a:solidFill>
                  <a:schemeClr val="bg1"/>
                </a:solidFill>
                <a:cs typeface="IrisUPC" pitchFamily="34" charset="-34"/>
              </a:rPr>
              <a:t>คลื่นสึ</a:t>
            </a:r>
            <a:r>
              <a:rPr lang="th-TH" sz="3600" b="1" dirty="0" smtClean="0">
                <a:ln/>
                <a:solidFill>
                  <a:schemeClr val="bg1"/>
                </a:solidFill>
                <a:cs typeface="IrisUPC" pitchFamily="34" charset="-34"/>
              </a:rPr>
              <a:t>นามิ</a:t>
            </a:r>
            <a:endParaRPr lang="th-TH" sz="36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>
            <a:off x="428596" y="5788255"/>
            <a:ext cx="714380" cy="1588"/>
          </a:xfrm>
          <a:prstGeom prst="straightConnector1">
            <a:avLst/>
          </a:prstGeom>
          <a:ln w="101600">
            <a:solidFill>
              <a:srgbClr val="00FF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2976" y="5429264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600" b="1" dirty="0" smtClean="0">
                <a:ln/>
                <a:solidFill>
                  <a:schemeClr val="bg1"/>
                </a:solidFill>
                <a:cs typeface="IrisUPC" pitchFamily="34" charset="-34"/>
              </a:rPr>
              <a:t>ภัยแล้ง</a:t>
            </a:r>
            <a:endParaRPr lang="th-TH" sz="36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pic>
        <p:nvPicPr>
          <p:cNvPr id="17410" name="Picture 2" descr="http://sv6.postjung.com/wb/data/721/721961-topic-ix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214554"/>
            <a:ext cx="542928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4" descr="http://www.greenpeace.org/seasia/th/ReSizes/ImageGalleryLarge/Global/seasia/image/2011/GP02KC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214554"/>
            <a:ext cx="564360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6" descr="http://www.disasterthailand.org/sites/default/files/images/13195976191319597649l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928802"/>
            <a:ext cx="5557832" cy="4357718"/>
          </a:xfrm>
          <a:prstGeom prst="rect">
            <a:avLst/>
          </a:prstGeom>
          <a:noFill/>
        </p:spPr>
      </p:pic>
      <p:pic>
        <p:nvPicPr>
          <p:cNvPr id="17412" name="Picture 4" descr="http://www.dektube.com/files/articles/66b48af35b7a3e5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000240"/>
            <a:ext cx="550072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paipibut.org/uploads/6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1928802"/>
            <a:ext cx="5572122" cy="4357718"/>
          </a:xfrm>
          <a:prstGeom prst="rect">
            <a:avLst/>
          </a:prstGeom>
          <a:noFill/>
        </p:spPr>
      </p:pic>
      <p:pic>
        <p:nvPicPr>
          <p:cNvPr id="17414" name="Picture 6" descr="http://www.telepart.net/images/wbques_1334171631/63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1857364"/>
            <a:ext cx="5643560" cy="4429156"/>
          </a:xfrm>
          <a:prstGeom prst="rect">
            <a:avLst/>
          </a:prstGeom>
          <a:noFill/>
        </p:spPr>
      </p:pic>
      <p:pic>
        <p:nvPicPr>
          <p:cNvPr id="35" name="Picture 14" descr="http://api.ning.com/files/yO9SyEbDnuYGCM5HJdw8FETXjpPq1gwrCQrxbEJV6096xmtvxTdTMl0GzaSzlluCkthRwkMhYD6kjB1RzEE1LWG6FrEOV-Vz/27031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1857364"/>
            <a:ext cx="5643602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7" grpId="0" animBg="1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04823"/>
            <a:ext cx="150019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อุทกภัย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73522"/>
            <a:ext cx="8643998" cy="156966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คือ ภัยที่เกิดจากน้ำท่วม หรือน้ำทะเล น้ำในแม่น้ำลำคลอง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มีระดับสูงท่วมล้นฝั่ง ไหลบ่าท่วมบ้านเรือน  ทำให้เกิดความ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เสียหายต่อชีวิตและทรัพย์สินของประชาชน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643182"/>
            <a:ext cx="378621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สาเหตุของการเกิดอุทกภัย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446506"/>
            <a:ext cx="457203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เกิดฝนตกหนักต่อเนื่องเป็นเวลานาน</a:t>
            </a:r>
            <a:endParaRPr lang="th-TH" sz="30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000504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 น้ำป่าไหลหลาก เพราะไม่มีต้นไม้ที่จะ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ปะทะน้ำที่ไหลลงมาจากที่สูง   จึงไหล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เข้าท่วมพื้นที่ด้านล่าง</a:t>
            </a:r>
            <a:endParaRPr lang="th-TH" sz="30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429264"/>
            <a:ext cx="5214974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 เกิดจากเขื่อนพัง      หรือน้ำในแม่น้ำ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ลำคลองล้นตลิ่ง    ทำให้ไหลเข้าท่วม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บ้านเรือนหรือพื้นที่ทางการเกษตร</a:t>
            </a:r>
            <a:endParaRPr lang="th-TH" sz="30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7410" name="Picture 2" descr="http://news.mthai.com/wp-content/uploads/2013/09/1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0"/>
            <a:ext cx="4191028" cy="3143272"/>
          </a:xfrm>
          <a:prstGeom prst="rect">
            <a:avLst/>
          </a:prstGeom>
          <a:noFill/>
        </p:spPr>
      </p:pic>
      <p:pic>
        <p:nvPicPr>
          <p:cNvPr id="17412" name="Picture 4" descr="http://www.aecnews.co.th/media/news/picture_aecnews/social/so0007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000372"/>
            <a:ext cx="4190996" cy="3333750"/>
          </a:xfrm>
          <a:prstGeom prst="rect">
            <a:avLst/>
          </a:prstGeom>
          <a:noFill/>
        </p:spPr>
      </p:pic>
      <p:pic>
        <p:nvPicPr>
          <p:cNvPr id="17414" name="Picture 6" descr="http://news.mthai.com/wp-content/uploads/2011/06/13935406_2151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000372"/>
            <a:ext cx="421484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V="1">
            <a:off x="642910" y="2283520"/>
            <a:ext cx="428628" cy="2472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4414" y="198471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1. ติดตามสภาพอากาศ และคำเตือนจากกรมอุตุนิยมวิทยาเสมอ</a:t>
            </a:r>
            <a:endParaRPr lang="th-TH" sz="32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2714620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2. เชื่อฟังคำเตือนของกรมอุตุนิยมวิทยา หรือการประกาศเตือนภัย</a:t>
            </a:r>
          </a:p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    น้ำท่วม และปฏิบัติตามคำแนะนำอย่างเคร่งครัด</a:t>
            </a:r>
            <a:endParaRPr lang="th-TH" sz="32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3786190"/>
            <a:ext cx="7741222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3. เตรียมกระสอบทราย เพื่อทำคันกั้นน้ำและอพยพไปอยู่ในอาคาร</a:t>
            </a:r>
          </a:p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    ที่มีความสูงและมีความแข็งแรง</a:t>
            </a:r>
            <a:endParaRPr lang="th-TH" sz="32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4838841"/>
            <a:ext cx="652774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4. จัดเตรียมเชื้อเพลิงอาหารแห้ง และน้ำดื่มสำรองไว้ใช้</a:t>
            </a:r>
            <a:endParaRPr lang="th-TH" sz="32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5415993"/>
            <a:ext cx="686277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5. หากน้ำไหลเข้าท่วมภายในบ้าน ต้องรีบตัดสะพานไฟฟ้า </a:t>
            </a:r>
          </a:p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    เพื่อป้องกันกระแสไฟฟ้ารั่ว</a:t>
            </a:r>
            <a:endParaRPr lang="th-TH" sz="32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cxnSp>
        <p:nvCxnSpPr>
          <p:cNvPr id="29" name="ลูกศรเชื่อมต่อแบบตรง 28"/>
          <p:cNvCxnSpPr/>
          <p:nvPr/>
        </p:nvCxnSpPr>
        <p:spPr>
          <a:xfrm flipV="1">
            <a:off x="642910" y="3000372"/>
            <a:ext cx="428628" cy="2472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 flipV="1">
            <a:off x="642910" y="4071942"/>
            <a:ext cx="428628" cy="2472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flipV="1">
            <a:off x="642910" y="5141040"/>
            <a:ext cx="428628" cy="2472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 flipV="1">
            <a:off x="642910" y="5715016"/>
            <a:ext cx="428628" cy="2472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rot="5400000">
            <a:off x="-1785188" y="4214024"/>
            <a:ext cx="4857784" cy="1588"/>
          </a:xfrm>
          <a:prstGeom prst="line">
            <a:avLst/>
          </a:prstGeom>
          <a:ln w="101600">
            <a:solidFill>
              <a:srgbClr val="FFC000"/>
            </a:solidFill>
            <a:tailEnd type="non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5720" y="1142984"/>
            <a:ext cx="614366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การปฏิบัติตนเพื่อความปลอดภัยจากอุทกภัย</a:t>
            </a:r>
            <a:endParaRPr lang="th-TH" sz="36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V="1">
            <a:off x="642910" y="2283520"/>
            <a:ext cx="428628" cy="2472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5852" y="2000240"/>
            <a:ext cx="750878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6. ไม่เล่นน้ำขณะเกิดอุทกภัย เพราะอาจถูกกระแสน้ำพัดพา และ</a:t>
            </a:r>
          </a:p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    จมน้ำ หรือติดเชื้อโรคระบาดที่มากับน้ำ</a:t>
            </a:r>
            <a:endParaRPr lang="th-TH" sz="32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3000372"/>
            <a:ext cx="7741222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7. สวมรองเท้า</a:t>
            </a:r>
            <a:r>
              <a:rPr lang="th-TH" sz="3200" b="1" dirty="0" err="1" smtClean="0">
                <a:ln/>
                <a:solidFill>
                  <a:schemeClr val="bg1"/>
                </a:solidFill>
                <a:cs typeface="IrisUPC" pitchFamily="34" charset="-34"/>
              </a:rPr>
              <a:t>บูตยางทุก</a:t>
            </a:r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ครั้งที่เดินลุยน้ำเพื่อป้องกันสัตว์มีพิษ และ</a:t>
            </a:r>
          </a:p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    ป้องกันการเกิดโรคผิวหนังจากน้ำที่สกปรก</a:t>
            </a:r>
            <a:endParaRPr lang="th-TH" sz="32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4071942"/>
            <a:ext cx="7564891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8. บริโภคอาหารและดื่มน้ำที่สะอาดหรือต้มสุก เพื่อป้องกันโรคใน</a:t>
            </a:r>
          </a:p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    ระบบทางเดินอาหาร</a:t>
            </a:r>
            <a:endParaRPr lang="th-TH" sz="32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52" y="5143512"/>
            <a:ext cx="722345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200" b="1" dirty="0" smtClean="0">
                <a:ln/>
                <a:solidFill>
                  <a:schemeClr val="bg1"/>
                </a:solidFill>
                <a:cs typeface="IrisUPC" pitchFamily="34" charset="-34"/>
              </a:rPr>
              <a:t>9. เตรียมอุปกรณ์เครื่องใช้ เพื่อรับมือกับการเกิดอุทกภัยเสมอ</a:t>
            </a:r>
            <a:endParaRPr lang="th-TH" sz="3200" b="1" dirty="0">
              <a:ln/>
              <a:solidFill>
                <a:schemeClr val="bg1"/>
              </a:solidFill>
              <a:cs typeface="IrisUPC" pitchFamily="34" charset="-34"/>
            </a:endParaRPr>
          </a:p>
        </p:txBody>
      </p:sp>
      <p:cxnSp>
        <p:nvCxnSpPr>
          <p:cNvPr id="29" name="ลูกศรเชื่อมต่อแบบตรง 28"/>
          <p:cNvCxnSpPr/>
          <p:nvPr/>
        </p:nvCxnSpPr>
        <p:spPr>
          <a:xfrm flipV="1">
            <a:off x="642910" y="3286124"/>
            <a:ext cx="428628" cy="2472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 flipV="1">
            <a:off x="642910" y="4357694"/>
            <a:ext cx="428628" cy="2472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flipV="1">
            <a:off x="642910" y="5440063"/>
            <a:ext cx="428628" cy="2472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stealth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rot="5400000">
            <a:off x="-1570874" y="3999710"/>
            <a:ext cx="4429156" cy="1588"/>
          </a:xfrm>
          <a:prstGeom prst="line">
            <a:avLst/>
          </a:prstGeom>
          <a:ln w="101600">
            <a:solidFill>
              <a:srgbClr val="FFC000"/>
            </a:solidFill>
            <a:tailEnd type="non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5720" y="1142984"/>
            <a:ext cx="614366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การปฏิบัติตนเพื่อความปลอดภัยจากอุทกภัย</a:t>
            </a:r>
            <a:endParaRPr lang="th-TH" sz="36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316" y="1142984"/>
            <a:ext cx="17059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แผ่นดินไหว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000108"/>
            <a:ext cx="9072626" cy="156966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คือ  การสั่นสะเทือนของผิวโลก   หรือการเลื่อนและถล่มของ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แผ่นดิน ทำให้เกิดภูเขาไฟระเบิด อาคารบ้านเรือนที่อยู่อาศัย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พังทลาย ซึ่งมีหน่วยวัดความรุนแรงของการเกิดแผ่นดินไหวว่า “ริก</a:t>
            </a:r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เตอร์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”           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711231"/>
            <a:ext cx="421484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สาเหตุของการเกิดแผ่นดินไหว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3490272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เกิดความเปลี่ยนแปลงทางธรรมชาติ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เช่น   การเคลื่อนตัวของแผ่นเปลือก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โลก  การระเบิดของภูเขาไฟ การยุบ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ตัวของโพรงใต้ดิน</a:t>
            </a:r>
            <a:endParaRPr lang="th-TH" sz="30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06" y="5380696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0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 เกิดจากการกระทำของมนุษย์     </a:t>
            </a:r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เช่น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การระเบิดดินหรือภูเขาเพื่อสร้างเขื่อน</a:t>
            </a:r>
          </a:p>
          <a:p>
            <a:r>
              <a:rPr lang="th-TH" sz="3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การทำงานของเครื่องจักรกลขนาดใหญ่</a:t>
            </a:r>
            <a:endParaRPr lang="th-TH" sz="30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4338" name="Picture 2" descr="http://www.oknation.net/blog/home/blog_data/336/13336/images/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86058"/>
            <a:ext cx="442915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357298"/>
            <a:ext cx="8501122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th-TH" sz="3200" b="1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การเตรียมพร้อม     2. เมื่อเกิดแผ่นดินไหว    3. หลังเกิดแผ่นดินไหว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1142984"/>
            <a:ext cx="642942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การปฏิบัติตนเพื่อความปลอดภัยจากแผ่นดินไหว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2643182"/>
            <a:ext cx="8501122" cy="403187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000099"/>
                </a:solidFill>
                <a:cs typeface="IrisUPC" pitchFamily="34" charset="-34"/>
              </a:rPr>
              <a:t>1. การเตรียมพร้อม</a:t>
            </a: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000099"/>
              </a:solidFill>
              <a:cs typeface="IrisUPC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785786" y="3120094"/>
            <a:ext cx="80522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66"/>
                </a:solidFill>
                <a:cs typeface="IrisUPC" pitchFamily="34" charset="-34"/>
              </a:rPr>
              <a:t>- จัดวางสิ่งของให้เป็นระเบียบ ไม่วางสิ่งของที่มีน้ำหนักมากบนชั้นสูงเพราะอาจ</a:t>
            </a:r>
          </a:p>
          <a:p>
            <a:r>
              <a:rPr lang="th-TH" b="1" dirty="0" smtClean="0">
                <a:solidFill>
                  <a:srgbClr val="FF0066"/>
                </a:solidFill>
                <a:cs typeface="IrisUPC" pitchFamily="34" charset="-34"/>
              </a:rPr>
              <a:t>   ร่วงหล่นมากระแทกร่างกายให้ได้รับบาดเจ็บ</a:t>
            </a:r>
            <a:endParaRPr lang="th-TH" b="1" dirty="0">
              <a:solidFill>
                <a:srgbClr val="FF0066"/>
              </a:solidFill>
              <a:cs typeface="IrisUPC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85786" y="4000504"/>
            <a:ext cx="8012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66"/>
                </a:solidFill>
                <a:cs typeface="IrisUPC" pitchFamily="34" charset="-34"/>
              </a:rPr>
              <a:t>- ผูก ยึดอุปกรณ์ตกแต่งที่อาจก่อให้เกิดอันตรายได้ เช่น ตู้โชว์ ชั้นวางหนังสือ</a:t>
            </a:r>
            <a:endParaRPr lang="th-TH" b="1" dirty="0">
              <a:solidFill>
                <a:srgbClr val="FF0066"/>
              </a:solidFill>
              <a:cs typeface="IrisUPC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85786" y="4475157"/>
            <a:ext cx="7393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66"/>
                </a:solidFill>
                <a:cs typeface="IrisUPC" pitchFamily="34" charset="-34"/>
              </a:rPr>
              <a:t>- จัดเตรียมอุปกรณ์เครื่องใช้ที่จำเป็น เช่น ไฟฉาย กระเป๋ายาไว้ให้พร้อม</a:t>
            </a:r>
            <a:endParaRPr lang="th-TH" b="1" dirty="0">
              <a:solidFill>
                <a:srgbClr val="FF0066"/>
              </a:solidFill>
              <a:cs typeface="IrisUPC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785786" y="4906044"/>
            <a:ext cx="79303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66"/>
                </a:solidFill>
                <a:cs typeface="IrisUPC" pitchFamily="34" charset="-34"/>
              </a:rPr>
              <a:t>- เรียนรู้วิธีปฐมพยาบาลและการปฏิบัติตนที่ถูกต้อง เพื่อเตรียมรับสถานการณ์</a:t>
            </a:r>
          </a:p>
          <a:p>
            <a:r>
              <a:rPr lang="th-TH" b="1" dirty="0" smtClean="0">
                <a:solidFill>
                  <a:srgbClr val="FF0066"/>
                </a:solidFill>
                <a:cs typeface="IrisUPC" pitchFamily="34" charset="-34"/>
              </a:rPr>
              <a:t>   แผ่นดินไหวอยู่เสมอ</a:t>
            </a:r>
            <a:endParaRPr lang="th-TH" b="1" dirty="0">
              <a:solidFill>
                <a:srgbClr val="FF0066"/>
              </a:solidFill>
              <a:cs typeface="IrisUPC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785786" y="5763300"/>
            <a:ext cx="5416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66"/>
                </a:solidFill>
                <a:cs typeface="IrisUPC" pitchFamily="34" charset="-34"/>
              </a:rPr>
              <a:t>- ฝึกซ้อมการปฏิบัติตนหากเกิดแผ่นดินไหวอยู่เสมอ</a:t>
            </a:r>
            <a:endParaRPr lang="th-TH" b="1" dirty="0">
              <a:solidFill>
                <a:srgbClr val="FF0066"/>
              </a:solidFill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2643182"/>
            <a:ext cx="8501122" cy="4031873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000099"/>
                </a:solidFill>
                <a:cs typeface="IrisUPC" pitchFamily="34" charset="-34"/>
              </a:rPr>
              <a:t>2. เมื่อเกิดแผ่นดินไหว</a:t>
            </a: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000099"/>
              </a:solidFill>
              <a:cs typeface="IrisUPC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85786" y="3120094"/>
            <a:ext cx="2805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ควบคุมสติ ไม่ตื่นตกใจ 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786" y="3571876"/>
            <a:ext cx="773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อยู่ห่างจากเสาไฟฟ้า ต้นไม้ใหญ่หรือตึกสูง ที่อาจล้มทับหรือพังทลายลงมา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85786" y="4046529"/>
            <a:ext cx="793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หาที่หลบกำบังที่แข็งแรง  อยู่ห่างจากประตูหน้าต่าง หรือบริเวณที่เป็นกระจก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85786" y="4500570"/>
            <a:ext cx="7465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หากอยู่ในรถยนต์ ให้หยุดรถและอยู่ในรถจนกว่าการสั่นสะเทือนจะหยุด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85786" y="4952352"/>
            <a:ext cx="7358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ไม่ใช้ไม้ขีด เทียนไข หรือสิ่งที่ทำให้เกิดประกายไฟ เพราะอาจมีแก๊สรั่ว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85786" y="5382956"/>
            <a:ext cx="7019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อยู่ห่างจากชายฝั่งทะเล เพราะอาจเกิดคลื่นขนาดใหญ่ซัดเข้าหาฝั่ง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785786" y="5834738"/>
            <a:ext cx="3491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ไม่ใช้</a:t>
            </a:r>
            <a:r>
              <a:rPr lang="th-TH" b="1" dirty="0" err="1" smtClean="0">
                <a:solidFill>
                  <a:srgbClr val="0000CC"/>
                </a:solidFill>
                <a:cs typeface="IrisUPC" pitchFamily="34" charset="-34"/>
              </a:rPr>
              <a:t>ลิฟท์</a:t>
            </a:r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ขณะเกิดแผ่นดินไหว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596" y="2643182"/>
            <a:ext cx="8501122" cy="403187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accent2">
                    <a:lumMod val="50000"/>
                  </a:schemeClr>
                </a:solidFill>
                <a:cs typeface="IrisUPC" pitchFamily="34" charset="-34"/>
              </a:rPr>
              <a:t>3. หลังเกิดแผ่นดินไหว</a:t>
            </a: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000099"/>
              </a:solidFill>
              <a:cs typeface="IrisUPC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785786" y="3120094"/>
            <a:ext cx="761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สำรวจตนเองและคนอื่นว่าได้รับบาดเจ็บหรือไม่ และทำการปฐมพยาบาล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85786" y="3571876"/>
            <a:ext cx="6551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รีบออกจากตึก อาคารที่พังเสียหาย เพราะอาจมีการถล่มลงมา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785786" y="4046529"/>
            <a:ext cx="754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สวมรองเท้า</a:t>
            </a:r>
            <a:r>
              <a:rPr lang="th-TH" b="1" dirty="0" err="1" smtClean="0">
                <a:solidFill>
                  <a:srgbClr val="0000CC"/>
                </a:solidFill>
                <a:cs typeface="IrisUPC" pitchFamily="34" charset="-34"/>
              </a:rPr>
              <a:t>บูตยาง</a:t>
            </a:r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 หรือรองเท้าหุ้มส้น เพราะอาจถูกของแหลมคมทิ่มตำ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785786" y="4500570"/>
            <a:ext cx="81419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ตรวจสอบสายไฟ ท่อน้ำ ท่อแก๊ส ว่ารั่วหรือไม่ และไม่อยู่ใกล้สายไฟที่ร่วงลงมา</a:t>
            </a:r>
          </a:p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   หรือขาด เพราะอาจถูกไฟฟ้าดูด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785786" y="5357826"/>
            <a:ext cx="6548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cs typeface="IrisUPC" pitchFamily="34" charset="-34"/>
              </a:rPr>
              <a:t>- ติดตามประกาศจากทางราชการและปฏิบัติตามอย่างเคร่งครัด</a:t>
            </a:r>
            <a:endParaRPr lang="th-TH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96" y="2643182"/>
            <a:ext cx="8501122" cy="403187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accent2">
                    <a:lumMod val="50000"/>
                  </a:schemeClr>
                </a:solidFill>
                <a:cs typeface="IrisUPC" pitchFamily="34" charset="-34"/>
              </a:rPr>
              <a:t>การเกิดแผ่นดินไหว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cs typeface="IrisUPC" pitchFamily="34" charset="-34"/>
              </a:rPr>
              <a:t> ยังก่อให้เกิดภัยธรรมชาติอื่นตามมาด้วย เช่น</a:t>
            </a:r>
            <a:endParaRPr lang="th-TH" sz="3200" b="1" u="sng" dirty="0" smtClean="0">
              <a:solidFill>
                <a:schemeClr val="accent2">
                  <a:lumMod val="50000"/>
                </a:schemeClr>
              </a:solidFill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	- แผ่นดินแยก </a:t>
            </a:r>
          </a:p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	- ภูเขาไฟระเบิด</a:t>
            </a:r>
          </a:p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	- </a:t>
            </a:r>
            <a:r>
              <a:rPr lang="th-TH" sz="3200" b="1" dirty="0" err="1" smtClean="0">
                <a:solidFill>
                  <a:srgbClr val="000099"/>
                </a:solidFill>
                <a:cs typeface="IrisUPC" pitchFamily="34" charset="-34"/>
              </a:rPr>
              <a:t>คลื่นสึ</a:t>
            </a:r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นามิ</a:t>
            </a: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000099"/>
              </a:solidFill>
              <a:cs typeface="IrisUPC" pitchFamily="34" charset="-34"/>
            </a:endParaRPr>
          </a:p>
        </p:txBody>
      </p:sp>
      <p:pic>
        <p:nvPicPr>
          <p:cNvPr id="18434" name="Picture 2" descr="http://file.giggog.com/news/pictures/2011-05/24/09-04-57-9426054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286124"/>
            <a:ext cx="4572000" cy="2952750"/>
          </a:xfrm>
          <a:prstGeom prst="rect">
            <a:avLst/>
          </a:prstGeom>
          <a:noFill/>
        </p:spPr>
      </p:pic>
      <p:pic>
        <p:nvPicPr>
          <p:cNvPr id="18436" name="Picture 4" descr="http://img02.thai.china.com/photos/other/1115/20140111/16290_2014011117043151831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286124"/>
            <a:ext cx="4572032" cy="2928958"/>
          </a:xfrm>
          <a:prstGeom prst="rect">
            <a:avLst/>
          </a:prstGeom>
          <a:noFill/>
        </p:spPr>
      </p:pic>
      <p:pic>
        <p:nvPicPr>
          <p:cNvPr id="18438" name="Picture 6" descr="http://blog.janthai.com/wp-content/uploads/2012/03/46478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286124"/>
            <a:ext cx="4572032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4" grpId="0"/>
      <p:bldP spid="25" grpId="0"/>
      <p:bldP spid="26" grpId="0"/>
      <p:bldP spid="27" grpId="0"/>
      <p:bldP spid="28" grpId="0"/>
      <p:bldP spid="13" grpId="0" animBg="1"/>
      <p:bldP spid="14" grpId="0"/>
      <p:bldP spid="15" grpId="0"/>
      <p:bldP spid="17" grpId="0"/>
      <p:bldP spid="19" grpId="0"/>
      <p:bldP spid="21" grpId="0"/>
      <p:bldP spid="22" grpId="0"/>
      <p:bldP spid="23" grpId="0"/>
      <p:bldP spid="29" grpId="0" animBg="1"/>
      <p:bldP spid="30" grpId="0"/>
      <p:bldP spid="31" grpId="0"/>
      <p:bldP spid="32" grpId="0"/>
      <p:bldP spid="33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black and blu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309"/>
            <a:ext cx="9143999" cy="61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415" b="8545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สี่เหลี่ยมผืนผ้า 19"/>
          <p:cNvSpPr/>
          <p:nvPr/>
        </p:nvSpPr>
        <p:spPr>
          <a:xfrm>
            <a:off x="-32" y="26235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cs typeface="IrisUPC" pitchFamily="34" charset="-34"/>
              </a:rPr>
              <a:t>ภัยธรรมชาติ</a:t>
            </a:r>
            <a:endParaRPr lang="th-TH" sz="4800" b="1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135732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600" b="1" dirty="0" err="1" smtClean="0">
                <a:ln/>
                <a:solidFill>
                  <a:srgbClr val="FF0000"/>
                </a:solidFill>
                <a:cs typeface="IrisUPC" pitchFamily="34" charset="-34"/>
              </a:rPr>
              <a:t>วาต</a:t>
            </a:r>
            <a:r>
              <a:rPr lang="th-TH" sz="3600" b="1" dirty="0" smtClean="0">
                <a:ln/>
                <a:solidFill>
                  <a:srgbClr val="FF0000"/>
                </a:solidFill>
                <a:cs typeface="IrisUPC" pitchFamily="34" charset="-34"/>
              </a:rPr>
              <a:t>ภัย</a:t>
            </a:r>
            <a:endParaRPr lang="th-TH" sz="3600" b="1" dirty="0">
              <a:ln/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28596" y="1285860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ภัยที่เกิดจากการมีลมพัดด้วยความเร็วและรุนแรง ส่วนใหญ่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เกิดในฤดูฝน พายุแบ่งออกเป็น 2 ประเภท คือ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2571736" y="2500306"/>
            <a:ext cx="500066" cy="35719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52400" h="10795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 10"/>
          <p:cNvSpPr/>
          <p:nvPr/>
        </p:nvSpPr>
        <p:spPr>
          <a:xfrm>
            <a:off x="5500694" y="2500306"/>
            <a:ext cx="500066" cy="35719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52400" h="10795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214678" y="235404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พายุฤดูร้อน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143636" y="235743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พายุหมุนเขตร้อน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7410" name="Picture 2" descr="http://pe1.isanook.com/ns/0/ud/310/1554060/528600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000372"/>
            <a:ext cx="4796550" cy="3357586"/>
          </a:xfrm>
          <a:prstGeom prst="rect">
            <a:avLst/>
          </a:prstGeom>
          <a:noFill/>
        </p:spPr>
      </p:pic>
      <p:pic>
        <p:nvPicPr>
          <p:cNvPr id="17412" name="Picture 4" descr="http://sv6.postjung.com/wb/data/721/721961-topic-ix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000372"/>
            <a:ext cx="4857784" cy="33575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2041</Words>
  <Application>Microsoft Office PowerPoint</Application>
  <PresentationFormat>On-screen Show (4:3)</PresentationFormat>
  <Paragraphs>296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Angsana New</vt:lpstr>
      <vt:lpstr>Arial</vt:lpstr>
      <vt:lpstr>Calibri</vt:lpstr>
      <vt:lpstr>Cordia New</vt:lpstr>
      <vt:lpstr>IrisUPC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Organize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Home</dc:creator>
  <cp:lastModifiedBy>blacky</cp:lastModifiedBy>
  <cp:revision>180</cp:revision>
  <dcterms:created xsi:type="dcterms:W3CDTF">2013-10-07T13:09:06Z</dcterms:created>
  <dcterms:modified xsi:type="dcterms:W3CDTF">2020-02-14T06:11:44Z</dcterms:modified>
</cp:coreProperties>
</file>