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88" r:id="rId3"/>
    <p:sldId id="289" r:id="rId4"/>
    <p:sldId id="296" r:id="rId5"/>
    <p:sldId id="313" r:id="rId6"/>
    <p:sldId id="309" r:id="rId7"/>
    <p:sldId id="279" r:id="rId8"/>
    <p:sldId id="284" r:id="rId9"/>
    <p:sldId id="285" r:id="rId10"/>
    <p:sldId id="308" r:id="rId11"/>
    <p:sldId id="312" r:id="rId12"/>
    <p:sldId id="310" r:id="rId13"/>
    <p:sldId id="297" r:id="rId14"/>
    <p:sldId id="281" r:id="rId15"/>
    <p:sldId id="304" r:id="rId16"/>
    <p:sldId id="282" r:id="rId17"/>
    <p:sldId id="311" r:id="rId18"/>
    <p:sldId id="290" r:id="rId19"/>
    <p:sldId id="291" r:id="rId20"/>
    <p:sldId id="292" r:id="rId21"/>
    <p:sldId id="286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800080"/>
    <a:srgbClr val="006600"/>
    <a:srgbClr val="0000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13EB7-3877-4A0F-AC6E-20CA822ECAD5}" type="datetimeFigureOut">
              <a:rPr lang="th-TH" smtClean="0"/>
              <a:pPr/>
              <a:t>05/10/63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E9F8-5810-48B3-872C-FDA8CF83B7C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825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E9F8-5810-48B3-872C-FDA8CF83B7C9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107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E9F8-5810-48B3-872C-FDA8CF83B7C9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397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C8B-3AD0-472A-9FFB-B97D33C0C39B}" type="datetimeFigureOut">
              <a:rPr lang="th-TH" smtClean="0"/>
              <a:pPr/>
              <a:t>05/10/63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2986-0AC6-4AF8-9F6C-CA0042F6AD3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C8B-3AD0-472A-9FFB-B97D33C0C39B}" type="datetimeFigureOut">
              <a:rPr lang="th-TH" smtClean="0"/>
              <a:pPr/>
              <a:t>05/10/63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2986-0AC6-4AF8-9F6C-CA0042F6AD3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C8B-3AD0-472A-9FFB-B97D33C0C39B}" type="datetimeFigureOut">
              <a:rPr lang="th-TH" smtClean="0"/>
              <a:pPr/>
              <a:t>05/10/63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2986-0AC6-4AF8-9F6C-CA0042F6AD3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C8B-3AD0-472A-9FFB-B97D33C0C39B}" type="datetimeFigureOut">
              <a:rPr lang="th-TH" smtClean="0"/>
              <a:pPr/>
              <a:t>05/10/63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2986-0AC6-4AF8-9F6C-CA0042F6AD3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C8B-3AD0-472A-9FFB-B97D33C0C39B}" type="datetimeFigureOut">
              <a:rPr lang="th-TH" smtClean="0"/>
              <a:pPr/>
              <a:t>05/10/63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2986-0AC6-4AF8-9F6C-CA0042F6AD3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C8B-3AD0-472A-9FFB-B97D33C0C39B}" type="datetimeFigureOut">
              <a:rPr lang="th-TH" smtClean="0"/>
              <a:pPr/>
              <a:t>05/10/63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2986-0AC6-4AF8-9F6C-CA0042F6AD3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C8B-3AD0-472A-9FFB-B97D33C0C39B}" type="datetimeFigureOut">
              <a:rPr lang="th-TH" smtClean="0"/>
              <a:pPr/>
              <a:t>05/10/63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2986-0AC6-4AF8-9F6C-CA0042F6AD3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C8B-3AD0-472A-9FFB-B97D33C0C39B}" type="datetimeFigureOut">
              <a:rPr lang="th-TH" smtClean="0"/>
              <a:pPr/>
              <a:t>05/10/63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2986-0AC6-4AF8-9F6C-CA0042F6AD3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C8B-3AD0-472A-9FFB-B97D33C0C39B}" type="datetimeFigureOut">
              <a:rPr lang="th-TH" smtClean="0"/>
              <a:pPr/>
              <a:t>05/10/63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2986-0AC6-4AF8-9F6C-CA0042F6AD3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C8B-3AD0-472A-9FFB-B97D33C0C39B}" type="datetimeFigureOut">
              <a:rPr lang="th-TH" smtClean="0"/>
              <a:pPr/>
              <a:t>05/10/63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2986-0AC6-4AF8-9F6C-CA0042F6AD3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C8B-3AD0-472A-9FFB-B97D33C0C39B}" type="datetimeFigureOut">
              <a:rPr lang="th-TH" smtClean="0"/>
              <a:pPr/>
              <a:t>05/10/63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2986-0AC6-4AF8-9F6C-CA0042F6AD3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1C8B-3AD0-472A-9FFB-B97D33C0C39B}" type="datetimeFigureOut">
              <a:rPr lang="th-TH" smtClean="0"/>
              <a:pPr/>
              <a:t>05/10/63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2986-0AC6-4AF8-9F6C-CA0042F6AD3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zaa.com/picpost/member_profile.aspx?id=2646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zaa.com/picpost/member_profile.aspx?id=2646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3" y="0"/>
            <a:ext cx="5680241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285852" y="2786058"/>
            <a:ext cx="7000924" cy="1428760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  <a:reflection blurRad="6350" stA="50000" endA="300" endPos="90000" dir="5400000" sy="-100000" algn="bl" rotWithShape="0"/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ภาวะโภชนาการกับสุขภาพ</a:t>
            </a:r>
            <a:endParaRPr lang="th-TH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9" name="WordArt 12"/>
          <p:cNvSpPr>
            <a:spLocks noChangeArrowheads="1" noChangeShapeType="1" noTextEdit="1"/>
          </p:cNvSpPr>
          <p:nvPr/>
        </p:nvSpPr>
        <p:spPr bwMode="auto">
          <a:xfrm>
            <a:off x="4972079" y="5978562"/>
            <a:ext cx="3814763" cy="5937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2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ระดับชั้นมัธยมศึกษาปีที่ 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2844" y="5534585"/>
            <a:ext cx="52673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1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85000"/>
                    </a:prst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กลุ่มสาระสุขศึกษาและพละศึกษา</a:t>
            </a:r>
          </a:p>
          <a:p>
            <a:pPr>
              <a:spcBef>
                <a:spcPct val="50000"/>
              </a:spcBef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85000"/>
                    </a:prst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โรงเรียน</a:t>
            </a:r>
            <a:r>
              <a:rPr lang="th-TH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85000"/>
                    </a:prst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เซนต์ฟ</a:t>
            </a: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85000"/>
                    </a:prst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รัง</a:t>
            </a:r>
            <a:r>
              <a:rPr lang="th-TH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85000"/>
                    </a:prst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ซีส</a:t>
            </a: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85000"/>
                    </a:prst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เซ</a:t>
            </a:r>
            <a:r>
              <a:rPr lang="th-TH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85000"/>
                    </a:prst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เวียร์</a:t>
            </a: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85000"/>
                    </a:prst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นนทบุรี</a:t>
            </a:r>
          </a:p>
        </p:txBody>
      </p:sp>
      <p:sp>
        <p:nvSpPr>
          <p:cNvPr id="13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76" y="-24"/>
            <a:ext cx="4214810" cy="107154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th-TH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IrisUPC" pitchFamily="34" charset="-34"/>
              </a:rPr>
              <a:t>บทเรียนเพื่อการศึกษา</a:t>
            </a:r>
            <a:endParaRPr lang="th-TH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Iris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5286412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โรคขาดสารอาหาร</a:t>
            </a:r>
            <a:endParaRPr lang="th-TH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/>
              <a:cs typeface="BrowalliaUPC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20" y="1285860"/>
            <a:ext cx="388937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โรคเลือดจางจากการขาดธาตุเหล็ก</a:t>
            </a:r>
            <a:endParaRPr lang="th-TH" b="1" dirty="0">
              <a:solidFill>
                <a:schemeClr val="bg1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5720" y="1857364"/>
            <a:ext cx="8572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สาเหตุ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b="1" dirty="0">
                <a:solidFill>
                  <a:srgbClr val="9900CC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เกิด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จากความต้องการธาตุเหล็กสูง จากการเปลี่ยนแปลงสรีรวิทยา การได้รับ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ธาตุเหล็กไม่เพียงพอ การสูญเสียเลือด 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การเป็นโรคพยาธิปากขอ การเป็นแผล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ในกระเพาะอาหาร ริดสีดวงทวาร</a:t>
            </a:r>
            <a:endParaRPr lang="th-TH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5720" y="3571876"/>
            <a:ext cx="82089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u="sng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อาการ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b="1" dirty="0">
                <a:solidFill>
                  <a:srgbClr val="9900CC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เบื่อ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อาหาร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อ่อนเพลีย หงุดหงิด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มึนงง ปวดศีรษะ ผิวหนังซีด  เล็บเปราะ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ส่งผลเสียต่อความจำ  และสมาธิในการ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เรียนรู้</a:t>
            </a:r>
            <a:endParaRPr lang="th-TH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85720" y="5357826"/>
            <a:ext cx="82089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u="sng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การป้องกัน</a:t>
            </a: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b="1" dirty="0" smtClean="0">
                <a:solidFill>
                  <a:srgbClr val="9900CC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รับประทานอาหารที่มีธาตุเหล็ก เช่น เครื่องในสัตว์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ไข่แดง ตับ ถั่วเมล็ดแห้ง กุ้งแห้ง ผักใบเขียวเข้ม ผลไม้วิตามินซีสูง จะช่วยดูดซึม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ธาตุเหล็กไปใช้ได้ดีขึ้นและป้องกันไม่ให้เป็นโรคพยาธิต่างๆ</a:t>
            </a:r>
            <a:endParaRPr lang="th-TH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r="10156"/>
          <a:stretch>
            <a:fillRect/>
          </a:stretch>
        </p:blipFill>
        <p:spPr bwMode="auto">
          <a:xfrm>
            <a:off x="4572000" y="2428868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28868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428868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285992"/>
            <a:ext cx="3609975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428868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428868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2428868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907704" y="1772816"/>
            <a:ext cx="72362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54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1. รับประทานอาหารให้ครบ 5 หมู่ และเป็นเวลา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ไม่อดมื้อกินมื้อ</a:t>
            </a:r>
            <a:endParaRPr lang="th-TH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2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. </a:t>
            </a: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เฝ้าระวังภาวะโภชนาการของตนเอง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โดยการชั่งน้ำหนัก วัดส่วนสูง</a:t>
            </a:r>
          </a:p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3. สังเกตอาการผิดปกติของร่างกาย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ถ้าผิดปกติให้รีบบอกผู้ปกครอง</a:t>
            </a:r>
          </a:p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4. ภาวะเสี่ยงขาดสารอาหาร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ควรทานอาหารเสริมตามสารอาหารที่ขาด</a:t>
            </a:r>
            <a:endParaRPr lang="th-TH" b="1" dirty="0">
              <a:solidFill>
                <a:srgbClr val="00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5720" y="1124744"/>
            <a:ext cx="437171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การแก้ไขปัญหาภาวะโภชนาการขาด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5286412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โรคที่เกี่ยวข้อง</a:t>
            </a:r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กับ</a:t>
            </a:r>
            <a:r>
              <a:rPr lang="th-TH" sz="3600" b="1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ทุพ</a:t>
            </a:r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โภชนาการ</a:t>
            </a:r>
            <a:endParaRPr lang="th-TH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/>
              <a:cs typeface="BrowalliaUPC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7468" y="1844824"/>
            <a:ext cx="1416220" cy="584775"/>
          </a:xfrm>
          <a:prstGeom prst="rect">
            <a:avLst/>
          </a:prstGeom>
          <a:solidFill>
            <a:srgbClr val="800080"/>
          </a:solidFill>
          <a:ln>
            <a:headEnd/>
            <a:tailEnd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อาหาร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7468" y="3645024"/>
            <a:ext cx="2064292" cy="584775"/>
          </a:xfrm>
          <a:prstGeom prst="rect">
            <a:avLst/>
          </a:prstGeom>
          <a:solidFill>
            <a:srgbClr val="800080"/>
          </a:solidFill>
          <a:ln>
            <a:headEnd/>
            <a:tailEnd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ออกกำลังกาย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907704" y="4293096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54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1. ออกกำลังกายเพื่อสร้างกล้ามเนื้อ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เช่น การยกเวท</a:t>
            </a:r>
            <a:endParaRPr lang="th-TH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2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. </a:t>
            </a: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เลือกวิธีการออกกำลังกายให้เหมาะสม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และไม่หักโหมมากเกินไป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23528" y="5220489"/>
            <a:ext cx="2064292" cy="584775"/>
          </a:xfrm>
          <a:prstGeom prst="rect">
            <a:avLst/>
          </a:prstGeom>
          <a:solidFill>
            <a:srgbClr val="800080"/>
          </a:solidFill>
          <a:ln>
            <a:headEnd/>
            <a:tailEnd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การพักผ่อน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907704" y="5859269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54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1. ควรเข้านอนและตื่นนอนให้เป็นเวลา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ครั้งละ 7-8 ชม./วัน</a:t>
            </a:r>
            <a:endParaRPr lang="th-TH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2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. </a:t>
            </a: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ทำกิจกรรมนันทนาการที่ตนเองชอบ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เพื่อผ่อนคลายร่างกาย จิตใจ</a:t>
            </a:r>
          </a:p>
        </p:txBody>
      </p:sp>
    </p:spTree>
    <p:extLst>
      <p:ext uri="{BB962C8B-B14F-4D97-AF65-F5344CB8AC3E}">
        <p14:creationId xmlns:p14="http://schemas.microsoft.com/office/powerpoint/2010/main" val="32521058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  <p:bldP spid="10" grpId="0" animBg="1"/>
      <p:bldP spid="11" grpId="0" animBg="1"/>
      <p:bldP spid="14" grpId="0"/>
      <p:bldP spid="15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15816" y="1201151"/>
            <a:ext cx="3782224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สาเหตุของภาวะโภชนาการเกิน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5143536" cy="500066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EucrosiaUPC"/>
              </a:rPr>
              <a:t>ลักษณะของภาวะโภชนาการ</a:t>
            </a:r>
            <a:endParaRPr lang="th-TH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EucrosiaUP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908121"/>
            <a:ext cx="2569934" cy="10772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1. พฤติกรรมการ</a:t>
            </a:r>
          </a:p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 รับประทานอาหาร</a:t>
            </a:r>
            <a:endParaRPr lang="th-TH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2844225"/>
            <a:ext cx="2422458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2. กิจวัตรประจำวัน</a:t>
            </a:r>
            <a:endParaRPr lang="th-TH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3348281"/>
            <a:ext cx="1709122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3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. พันธุกรรม</a:t>
            </a:r>
            <a:endParaRPr lang="th-TH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3852337"/>
            <a:ext cx="1665841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4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. เพศ  อายุ</a:t>
            </a:r>
            <a:endParaRPr lang="th-TH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4428401"/>
            <a:ext cx="1968809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5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. โรคบางชนิด</a:t>
            </a:r>
            <a:endParaRPr lang="th-TH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5013176"/>
            <a:ext cx="4171335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6. ความเครียดและ</a:t>
            </a:r>
          </a:p>
          <a:p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ความเจ็บป่วย</a:t>
            </a:r>
          </a:p>
          <a:p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การซึมเศร้าและความวิตกกังวล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42" y="2060681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at sle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42" y="2060681"/>
            <a:ext cx="5715000" cy="38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42" y="2060682"/>
            <a:ext cx="5715000" cy="38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ครอบครัวตัวอ้วน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42" y="2054755"/>
            <a:ext cx="5715000" cy="383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86" y="2051242"/>
            <a:ext cx="3031906" cy="384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42"/>
          <a:stretch/>
        </p:blipFill>
        <p:spPr bwMode="auto">
          <a:xfrm flipH="1">
            <a:off x="6203430" y="2038915"/>
            <a:ext cx="2808312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5720" y="1201151"/>
            <a:ext cx="2630096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ภาวะโภชนาการเกิน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180656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901692" y="1357298"/>
            <a:ext cx="2241548" cy="4656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โรคอ้วน</a:t>
            </a:r>
          </a:p>
        </p:txBody>
      </p:sp>
      <p:pic>
        <p:nvPicPr>
          <p:cNvPr id="54285" name="Picture 13" descr="Beeman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593749" cy="862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14282" y="1428736"/>
            <a:ext cx="8821646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                            หมายถึง สภาพของร่างกายที่มีการเปลี่ยนแปลง</a:t>
            </a:r>
          </a:p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โดยการสะสมของไขมัน จนมีปริมาณมากเกินความต้องการของร่างกาย</a:t>
            </a:r>
            <a:endParaRPr lang="th-TH" sz="3200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57158" y="2686048"/>
            <a:ext cx="507209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หลักเกณฑ์ในการวัดลักษณะ</a:t>
            </a:r>
            <a:r>
              <a:rPr lang="th-TH" sz="3200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ของความอ้วน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071538" y="3357562"/>
            <a:ext cx="6143668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3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1. วัดโดยการเปรียบเทียบระหว่างความสูงกับน้ำหนัก </a:t>
            </a:r>
            <a:endParaRPr lang="th-TH" sz="3200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074903" y="3942337"/>
            <a:ext cx="7505581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3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2. วัดโดยใช้ค่าน้ำหนักและส่วนสูงที่เก็บข้อมูลได้เปรียบเทียบกับ</a:t>
            </a:r>
          </a:p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เกณฑ์อ้างอิงน้ำหนัก ส่วนสูง</a:t>
            </a:r>
            <a:endParaRPr lang="th-TH" sz="3200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071538" y="5000636"/>
            <a:ext cx="6051657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3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3. วัดโดยใช้วิธีการคำนวณหาค่าน้ำหนักที่เหมาะสม</a:t>
            </a:r>
            <a:endParaRPr lang="th-TH" sz="3200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074903" y="5558869"/>
            <a:ext cx="3068469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3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4. วัดโดยการจับด้วยมือ </a:t>
            </a:r>
            <a:endParaRPr lang="th-TH" sz="3200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71538" y="6130373"/>
            <a:ext cx="3127779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3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5. วัดโดยการส่องกระจก </a:t>
            </a:r>
            <a:endParaRPr lang="th-TH" sz="3200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5286412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โรคที่เกี่ยวข้อง</a:t>
            </a:r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กับ</a:t>
            </a:r>
            <a:r>
              <a:rPr lang="th-TH" sz="3600" b="1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ทุพ</a:t>
            </a:r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โภชนาการ</a:t>
            </a:r>
            <a:endParaRPr lang="th-TH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/>
              <a:cs typeface="BrowalliaUP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36843"/>
            <a:ext cx="54006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ปัญหาที่เกิดจากภาวะโภชนาการเกิน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14282" y="1285860"/>
            <a:ext cx="3000396" cy="584775"/>
          </a:xfrm>
          <a:prstGeom prst="rect">
            <a:avLst/>
          </a:prstGeom>
          <a:ln>
            <a:headEnd/>
            <a:tailEnd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สาเหตุของความอ้วน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42844" y="2000240"/>
            <a:ext cx="84566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9900CC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</a:t>
            </a: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1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. การรับประทานอาหารมากเกินกว่า</a:t>
            </a: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ที่ร่างกาย</a:t>
            </a:r>
          </a:p>
          <a:p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ต้องการ   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ส่วน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ใหญ่เกิดจากการบริโภคอาหาร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ประ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เภทคาร์โบไฮเดรต แป้งและ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น้ำตาล หรือ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แม้แต่สาร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อาหาร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พวก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โปรตีนและไขมัน หากบริโภคเกินความ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ต้องการ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ของร่างกาย ก็จะถูก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สะสมใน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รูปของ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ไขมัน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เช่นกัน</a:t>
            </a:r>
            <a:endParaRPr lang="th-TH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14282" y="4714884"/>
            <a:ext cx="84566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9900CC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</a:t>
            </a: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2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. พันธุกรรม 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อาจเกิดจากศูนย์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ควบคุม</a:t>
            </a:r>
            <a:r>
              <a:rPr lang="th-TH" b="1" dirty="0" err="1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การบริ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-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โภค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เอนเอียงไปในทางที่มี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ความรู้สึกอยากอาหาร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มาก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ขึ้น และมีความรู้สึกอิ่มน้อยลง จึง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บริโภคอาหาร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มากกว่า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ความต้องการของร่างกาย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346582"/>
            <a:ext cx="3562348" cy="4232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346582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346582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275144"/>
            <a:ext cx="3571900" cy="436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5286412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โรคที่เกี่ยวข้อง</a:t>
            </a:r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กับ</a:t>
            </a:r>
            <a:r>
              <a:rPr lang="th-TH" sz="3600" b="1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ทุพ</a:t>
            </a:r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โภชนาการ</a:t>
            </a:r>
            <a:endParaRPr lang="th-TH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/>
              <a:cs typeface="BrowalliaUPC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/>
      <p:bldP spid="593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30230" y="2071678"/>
            <a:ext cx="84566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3000"/>
              </a:prstClr>
            </a:outerShdw>
          </a:effectLst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9900CC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</a:t>
            </a:r>
            <a:r>
              <a:rPr lang="th-TH" b="1" dirty="0" smtClean="0">
                <a:solidFill>
                  <a:srgbClr val="9900CC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</a:t>
            </a: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3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. ความผิดปกติของต่อมในร่างกาย </a:t>
            </a:r>
            <a:endParaRPr lang="th-TH" b="1" dirty="0" smtClean="0">
              <a:solidFill>
                <a:srgbClr val="00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ต่อม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ไทรอยด์ ซึ่งผลิตฮอร์โมน </a:t>
            </a:r>
            <a:r>
              <a:rPr lang="th-TH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“ไทรอก</a:t>
            </a:r>
            <a:r>
              <a:rPr lang="th-TH" b="1" dirty="0" err="1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ซิน</a:t>
            </a:r>
            <a:r>
              <a:rPr lang="th-TH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” </a:t>
            </a:r>
          </a:p>
          <a:p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เพื่อควบคุมการเจริญเติบโตของร่างกาย </a:t>
            </a:r>
            <a:endParaRPr lang="th-TH" b="1" dirty="0" smtClean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ถ้า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หากต่อมนี้ผิดปกติ จะทำให้ร่างกาย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สะสม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พลังงาน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ที่ได้รับจากอาหารไว้มากเกินไป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แต่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นำ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พลังงานมาใช้น้อย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ไป     จึง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ทำให้เกิด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การ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สะสมของไขมัน</a:t>
            </a:r>
            <a:endParaRPr lang="th-TH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57158" y="5258715"/>
            <a:ext cx="84566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3000"/>
              </a:prstClr>
            </a:outerShdw>
          </a:effectLst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</a:t>
            </a: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4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. การขาดการออกกำลังกายหรือออกกำลัง</a:t>
            </a: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กาย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น้อยลง 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ปัจจุบัน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มีสิ่งอำนวยความสะดวกมากมาย เช่น เครื่องซักผ้า เป็นต้น </a:t>
            </a:r>
            <a:endParaRPr lang="th-TH" b="1" dirty="0" smtClean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ทำ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ให้คนเรามีโอกาสออกกำลังกายน้อยลง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7158" y="1285860"/>
            <a:ext cx="3000396" cy="584775"/>
          </a:xfrm>
          <a:prstGeom prst="rect">
            <a:avLst/>
          </a:prstGeom>
          <a:ln>
            <a:headEnd/>
            <a:tailEnd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สาเหตุของความอ้วน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57300"/>
            <a:ext cx="33432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571612"/>
            <a:ext cx="335758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5286412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โรคที่เกี่ยวข้อง</a:t>
            </a:r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กับ</a:t>
            </a:r>
            <a:r>
              <a:rPr lang="th-TH" sz="3600" b="1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ทุพ</a:t>
            </a:r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โภชนาการ</a:t>
            </a:r>
            <a:endParaRPr lang="th-TH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/>
              <a:cs typeface="BrowalliaUPC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0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6" descr="คน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914400"/>
            <a:ext cx="31226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997022" y="142852"/>
            <a:ext cx="3789820" cy="553998"/>
          </a:xfrm>
          <a:prstGeom prst="rect">
            <a:avLst/>
          </a:prstGeom>
          <a:ln>
            <a:headEnd/>
            <a:tailEnd/>
          </a:ln>
          <a:effectLst>
            <a:outerShdw blurRad="50800" dist="88900" dir="5400000" algn="t" rotWithShape="0">
              <a:prstClr val="black">
                <a:alpha val="54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th-TH" sz="3000" b="1" dirty="0">
                <a:solidFill>
                  <a:srgbClr val="0000FF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ความเสี่ยงต่อสุขภาพจากโรคอ้วน</a:t>
            </a:r>
            <a:endParaRPr lang="th-TH" sz="4200" b="1" dirty="0">
              <a:solidFill>
                <a:srgbClr val="0000FF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779463" y="714356"/>
            <a:ext cx="3166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th-TH" sz="2400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โรคหัวใจ และหลอดเลือด เช่น</a:t>
            </a:r>
          </a:p>
          <a:p>
            <a:pPr algn="ctr"/>
            <a:r>
              <a:rPr lang="th-TH" sz="2400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ความดันโลหิตสูง ไขมันในเลือดสูง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396974" y="1576388"/>
            <a:ext cx="10021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th-TH" sz="2400" b="1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เหงื่อออก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1160436" y="2109788"/>
            <a:ext cx="113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th-TH" sz="2400" b="1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โรคตับแข็ง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857224" y="2659063"/>
            <a:ext cx="1114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th-TH" sz="2400" b="1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โรคถุงน้ำดี</a:t>
            </a: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715693" y="3143248"/>
            <a:ext cx="27847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th-TH" sz="2400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โรคมะเร็งที่อวัยวะต่างๆ เช่น </a:t>
            </a:r>
            <a:endParaRPr lang="th-TH" sz="2400" b="1" dirty="0" smtClean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r>
              <a:rPr lang="th-TH" sz="24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ตับ</a:t>
            </a:r>
            <a:r>
              <a:rPr lang="th-TH" sz="2400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อ่อน </a:t>
            </a:r>
            <a:r>
              <a:rPr lang="th-TH" sz="24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ลำไส้ </a:t>
            </a:r>
            <a:r>
              <a:rPr lang="th-TH" sz="2400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เยื่อบุมดลูก </a:t>
            </a:r>
            <a:endParaRPr lang="th-TH" sz="2400" b="1" dirty="0" smtClean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r>
              <a:rPr lang="th-TH" sz="24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ต่อม</a:t>
            </a:r>
            <a:r>
              <a:rPr lang="th-TH" sz="2400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ลูกหมาก </a:t>
            </a:r>
            <a:r>
              <a:rPr lang="th-TH" sz="24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มดลูกปีก</a:t>
            </a:r>
            <a:r>
              <a:rPr lang="th-TH" sz="2400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มดลูก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1182688" y="4572008"/>
            <a:ext cx="950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th-TH" sz="2400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เป็นหมัน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928662" y="5310188"/>
            <a:ext cx="13708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th-TH" sz="2400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เส้นเลือดขาด</a:t>
            </a: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785786" y="6011863"/>
            <a:ext cx="1782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th-TH" sz="2400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หลอดเลือดอักเสบ</a:t>
            </a:r>
          </a:p>
        </p:txBody>
      </p:sp>
      <p:sp>
        <p:nvSpPr>
          <p:cNvPr id="33805" name="Text Box 12"/>
          <p:cNvSpPr txBox="1">
            <a:spLocks noChangeArrowheads="1"/>
          </p:cNvSpPr>
          <p:nvPr/>
        </p:nvSpPr>
        <p:spPr bwMode="auto">
          <a:xfrm>
            <a:off x="6029356" y="890588"/>
            <a:ext cx="2757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86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เส้นเลือดในสมองตีบ ซึมเศร้า</a:t>
            </a:r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6161916" y="1576388"/>
            <a:ext cx="2839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86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นอนกรน หยุดหายใจขณะหลับ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6770503" y="2214554"/>
            <a:ext cx="1301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86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โรคเบาหวาน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6759575" y="3000372"/>
            <a:ext cx="12137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86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โรคนิ่วในไต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6643702" y="3955325"/>
            <a:ext cx="21595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86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โรคข้อเสื่อมโดนเฉพาะ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สะโพก  หัวเข่า  ข้อ</a:t>
            </a:r>
            <a:r>
              <a:rPr lang="th-TH" sz="2400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เท้า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6842125" y="6039169"/>
            <a:ext cx="94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86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โรค</a:t>
            </a:r>
            <a:r>
              <a:rPr lang="th-TH" sz="2400" b="1" dirty="0" err="1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เกาท์</a:t>
            </a:r>
            <a:endParaRPr lang="th-TH" sz="2400" b="1" dirty="0">
              <a:solidFill>
                <a:schemeClr val="bg1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11" name="Line 18"/>
          <p:cNvSpPr>
            <a:spLocks noChangeShapeType="1"/>
          </p:cNvSpPr>
          <p:nvPr/>
        </p:nvSpPr>
        <p:spPr bwMode="auto">
          <a:xfrm>
            <a:off x="3200400" y="1447800"/>
            <a:ext cx="1295400" cy="838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endParaRPr lang="th-TH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12" name="Line 19"/>
          <p:cNvSpPr>
            <a:spLocks noChangeShapeType="1"/>
          </p:cNvSpPr>
          <p:nvPr/>
        </p:nvSpPr>
        <p:spPr bwMode="auto">
          <a:xfrm>
            <a:off x="2438400" y="1828800"/>
            <a:ext cx="18288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13" name="Line 20"/>
          <p:cNvSpPr>
            <a:spLocks noChangeShapeType="1"/>
          </p:cNvSpPr>
          <p:nvPr/>
        </p:nvSpPr>
        <p:spPr bwMode="auto">
          <a:xfrm>
            <a:off x="2362200" y="2362200"/>
            <a:ext cx="2057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14" name="Line 21"/>
          <p:cNvSpPr>
            <a:spLocks noChangeShapeType="1"/>
          </p:cNvSpPr>
          <p:nvPr/>
        </p:nvSpPr>
        <p:spPr bwMode="auto">
          <a:xfrm>
            <a:off x="1981200" y="2895600"/>
            <a:ext cx="2362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15" name="Line 22"/>
          <p:cNvSpPr>
            <a:spLocks noChangeShapeType="1"/>
          </p:cNvSpPr>
          <p:nvPr/>
        </p:nvSpPr>
        <p:spPr bwMode="auto">
          <a:xfrm flipV="1">
            <a:off x="3200400" y="2971800"/>
            <a:ext cx="15240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16" name="Line 23"/>
          <p:cNvSpPr>
            <a:spLocks noChangeShapeType="1"/>
          </p:cNvSpPr>
          <p:nvPr/>
        </p:nvSpPr>
        <p:spPr bwMode="auto">
          <a:xfrm flipV="1">
            <a:off x="3200400" y="3581400"/>
            <a:ext cx="11430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3200400" y="3733800"/>
            <a:ext cx="15240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18" name="Line 25"/>
          <p:cNvSpPr>
            <a:spLocks noChangeShapeType="1"/>
          </p:cNvSpPr>
          <p:nvPr/>
        </p:nvSpPr>
        <p:spPr bwMode="auto">
          <a:xfrm flipV="1">
            <a:off x="2133600" y="4114800"/>
            <a:ext cx="25146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19" name="Line 26"/>
          <p:cNvSpPr>
            <a:spLocks noChangeShapeType="1"/>
          </p:cNvSpPr>
          <p:nvPr/>
        </p:nvSpPr>
        <p:spPr bwMode="auto">
          <a:xfrm flipV="1">
            <a:off x="2286000" y="5029200"/>
            <a:ext cx="19050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 sz="240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20" name="Line 27"/>
          <p:cNvSpPr>
            <a:spLocks noChangeShapeType="1"/>
          </p:cNvSpPr>
          <p:nvPr/>
        </p:nvSpPr>
        <p:spPr bwMode="auto">
          <a:xfrm flipV="1">
            <a:off x="2514600" y="6096000"/>
            <a:ext cx="17526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21" name="Line 28"/>
          <p:cNvSpPr>
            <a:spLocks noChangeShapeType="1"/>
          </p:cNvSpPr>
          <p:nvPr/>
        </p:nvSpPr>
        <p:spPr bwMode="auto">
          <a:xfrm flipH="1" flipV="1">
            <a:off x="4876800" y="1143000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 sz="2400">
              <a:solidFill>
                <a:srgbClr val="00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22" name="Line 29"/>
          <p:cNvSpPr>
            <a:spLocks noChangeShapeType="1"/>
          </p:cNvSpPr>
          <p:nvPr/>
        </p:nvSpPr>
        <p:spPr bwMode="auto">
          <a:xfrm flipH="1" flipV="1">
            <a:off x="4800600" y="1600200"/>
            <a:ext cx="13716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 sz="2400">
              <a:solidFill>
                <a:srgbClr val="00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23" name="Line 30"/>
          <p:cNvSpPr>
            <a:spLocks noChangeShapeType="1"/>
          </p:cNvSpPr>
          <p:nvPr/>
        </p:nvSpPr>
        <p:spPr bwMode="auto">
          <a:xfrm flipH="1">
            <a:off x="4876800" y="2438400"/>
            <a:ext cx="19050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 sz="2400">
              <a:solidFill>
                <a:srgbClr val="00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24" name="Line 31"/>
          <p:cNvSpPr>
            <a:spLocks noChangeShapeType="1"/>
          </p:cNvSpPr>
          <p:nvPr/>
        </p:nvSpPr>
        <p:spPr bwMode="auto">
          <a:xfrm flipH="1">
            <a:off x="5334000" y="3200400"/>
            <a:ext cx="14478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 sz="2400">
              <a:solidFill>
                <a:schemeClr val="bg1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25" name="Line 32"/>
          <p:cNvSpPr>
            <a:spLocks noChangeShapeType="1"/>
          </p:cNvSpPr>
          <p:nvPr/>
        </p:nvSpPr>
        <p:spPr bwMode="auto">
          <a:xfrm flipH="1" flipV="1">
            <a:off x="5334000" y="3962400"/>
            <a:ext cx="12954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 sz="2400">
              <a:solidFill>
                <a:schemeClr val="bg1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26" name="Line 33"/>
          <p:cNvSpPr>
            <a:spLocks noChangeShapeType="1"/>
          </p:cNvSpPr>
          <p:nvPr/>
        </p:nvSpPr>
        <p:spPr bwMode="auto">
          <a:xfrm flipH="1">
            <a:off x="5105400" y="4419600"/>
            <a:ext cx="15240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 sz="2400">
              <a:solidFill>
                <a:schemeClr val="bg1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27" name="Line 34"/>
          <p:cNvSpPr>
            <a:spLocks noChangeShapeType="1"/>
          </p:cNvSpPr>
          <p:nvPr/>
        </p:nvSpPr>
        <p:spPr bwMode="auto">
          <a:xfrm flipH="1">
            <a:off x="5105400" y="4419600"/>
            <a:ext cx="1524000" cy="1676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th-TH" sz="2400">
              <a:solidFill>
                <a:schemeClr val="bg1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33828" name="Line 35"/>
          <p:cNvSpPr>
            <a:spLocks noChangeShapeType="1"/>
          </p:cNvSpPr>
          <p:nvPr/>
        </p:nvSpPr>
        <p:spPr bwMode="auto">
          <a:xfrm flipH="1">
            <a:off x="5181600" y="6278880"/>
            <a:ext cx="1676416" cy="4571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th-TH" sz="2400">
              <a:solidFill>
                <a:schemeClr val="bg1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1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6" grpId="0"/>
      <p:bldP spid="33807" grpId="0"/>
      <p:bldP spid="33808" grpId="0"/>
      <p:bldP spid="33809" grpId="0"/>
      <p:bldP spid="33810" grpId="0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33820" grpId="0" animBg="1"/>
      <p:bldP spid="33821" grpId="0" animBg="1"/>
      <p:bldP spid="33822" grpId="0" animBg="1"/>
      <p:bldP spid="33823" grpId="0" animBg="1"/>
      <p:bldP spid="33824" grpId="0" animBg="1"/>
      <p:bldP spid="33825" grpId="0" animBg="1"/>
      <p:bldP spid="33826" grpId="0" animBg="1"/>
      <p:bldP spid="33827" grpId="0" animBg="1"/>
      <p:bldP spid="338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907704" y="1772816"/>
            <a:ext cx="66625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54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1. รับประทานอาหารให้ครบ 5 หมู่ และเป็นเวลา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ไม่อดมื้อกินมื้อ</a:t>
            </a:r>
            <a:endParaRPr lang="th-TH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2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. </a:t>
            </a: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ลดพลังงานหรือไขมันสะสม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ให้ได้สัปดาห์ละ 0.5 กก.</a:t>
            </a:r>
          </a:p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3. รับประทาอาหารช้าๆ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เคี้ยวให้ละเอียด</a:t>
            </a:r>
          </a:p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4. อาหารระหว่างมื้อ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ควรงดแป้ง หวาน เค็ม และมันจัด</a:t>
            </a:r>
            <a:endParaRPr lang="th-TH" b="1" dirty="0">
              <a:solidFill>
                <a:srgbClr val="00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5720" y="1124744"/>
            <a:ext cx="433484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การแก้ไขปัญหาภาวะโภชนาการเกิน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5286412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โรคที่เกี่ยวข้อง</a:t>
            </a:r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กับ</a:t>
            </a:r>
            <a:r>
              <a:rPr lang="th-TH" sz="3600" b="1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ทุพ</a:t>
            </a:r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โภชนาการ</a:t>
            </a:r>
            <a:endParaRPr lang="th-TH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/>
              <a:cs typeface="BrowalliaUPC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7468" y="1844824"/>
            <a:ext cx="1416220" cy="584775"/>
          </a:xfrm>
          <a:prstGeom prst="rect">
            <a:avLst/>
          </a:prstGeom>
          <a:solidFill>
            <a:srgbClr val="800080"/>
          </a:solidFill>
          <a:ln>
            <a:headEnd/>
            <a:tailEnd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อาหาร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7468" y="3645024"/>
            <a:ext cx="2064292" cy="584775"/>
          </a:xfrm>
          <a:prstGeom prst="rect">
            <a:avLst/>
          </a:prstGeom>
          <a:solidFill>
            <a:srgbClr val="800080"/>
          </a:solidFill>
          <a:ln>
            <a:headEnd/>
            <a:tailEnd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ออกกำลังกาย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907704" y="4293096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54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1. ออกกำลังกายอย่างน้อยสัปดาห์ละ 3 ครั้ง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ครั้งละ 30 นาทีขึ้นไป</a:t>
            </a:r>
            <a:endParaRPr lang="th-TH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2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. </a:t>
            </a: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เลือกวิธีการออกกำลังกายให้เหมาะสม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23528" y="5220489"/>
            <a:ext cx="2064292" cy="584775"/>
          </a:xfrm>
          <a:prstGeom prst="rect">
            <a:avLst/>
          </a:prstGeom>
          <a:solidFill>
            <a:srgbClr val="800080"/>
          </a:solidFill>
          <a:ln>
            <a:headEnd/>
            <a:tailEnd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การพักผ่อน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907704" y="5859269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54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1. การนอนหลับ คือการพักผ่อนที่ดีที่สุด 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ครั้งละ 7-8 ชม./วัน</a:t>
            </a:r>
            <a:endParaRPr lang="th-TH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pPr>
              <a:defRPr/>
            </a:pP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2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. </a:t>
            </a:r>
            <a:r>
              <a:rPr lang="th-TH" b="1" dirty="0" smtClean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ทำกิจกรรมนันทนาการที่ตนเองชอบ </a:t>
            </a:r>
            <a:r>
              <a:rPr lang="th-TH" b="1" dirty="0" smtClean="0">
                <a:solidFill>
                  <a:srgbClr val="FFC0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เพื่อผ่อนคลายร่างกาย จิตใจ</a:t>
            </a:r>
            <a:endParaRPr lang="th-TH" b="1" dirty="0" smtClean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07185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  <p:bldP spid="10" grpId="0" animBg="1"/>
      <p:bldP spid="11" grpId="0" animBg="1"/>
      <p:bldP spid="14" grpId="0"/>
      <p:bldP spid="15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5143536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EucrosiaUPC"/>
              </a:rPr>
              <a:t>การประเมินภาวะโภชนาการ</a:t>
            </a:r>
            <a:endParaRPr lang="th-TH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EucrosiaUP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093" y="1280212"/>
            <a:ext cx="853951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        การประเมินภาวะโภชนาการ หมายถึง การประเมินสภาวะสุขภาพ</a:t>
            </a:r>
          </a:p>
          <a:p>
            <a:r>
              <a:rPr lang="th-TH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ของบุคคลหรือชุมชน ที่มีผลมาจากการรับประทานอาหารและการใช้ประ-</a:t>
            </a:r>
          </a:p>
          <a:p>
            <a:r>
              <a:rPr lang="th-TH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โยชน์ของสารอาหารที่ได้รับ</a:t>
            </a:r>
            <a:endParaRPr lang="th-TH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85" y="3188144"/>
            <a:ext cx="3777425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วิธีการประเมินภาวะโภชนาการ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3987233"/>
            <a:ext cx="4977645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1. การประเมินภาวะโภชนาการทางชีวเคมี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4558737"/>
            <a:ext cx="5349541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2. การประเมินภาวะโภชนาการทางการแพทย์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5130241"/>
            <a:ext cx="6410729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3. การประเมินภาวะโภชนาการทางสัดส่วนของร่างกาย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5701745"/>
            <a:ext cx="3297698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4. การสำรวจอาหารบริโภค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0" name="ลูกศรขวา 9"/>
          <p:cNvSpPr/>
          <p:nvPr/>
        </p:nvSpPr>
        <p:spPr>
          <a:xfrm>
            <a:off x="642910" y="4058671"/>
            <a:ext cx="500066" cy="35719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00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642910" y="4630175"/>
            <a:ext cx="50006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00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2" name="ลูกศรขวา 11"/>
          <p:cNvSpPr/>
          <p:nvPr/>
        </p:nvSpPr>
        <p:spPr>
          <a:xfrm>
            <a:off x="642910" y="5273117"/>
            <a:ext cx="500066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00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642910" y="5844621"/>
            <a:ext cx="500066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00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5143536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EucrosiaUPC"/>
              </a:rPr>
              <a:t>การประเมินภาวะโภชนาการ</a:t>
            </a:r>
            <a:endParaRPr lang="th-TH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EucrosiaUP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14422"/>
            <a:ext cx="4977645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1. การประเมินภาวะโภชนาการทางชีวเคมี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994592"/>
            <a:ext cx="8759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       เป็นวิธีการตรวจวิเคราะห์ปริมาณหรือการทดสอบทางชีวภาพของสาร</a:t>
            </a:r>
          </a:p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อาหารในเลือดหรือปัสสาวะ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00438"/>
            <a:ext cx="5349541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2. การประเมินภาวะโภชนาการทางการแพทย์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14818"/>
            <a:ext cx="8629285" cy="20621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 เป็นการตรวจร่างกายโดยแพทย์ บุคลากรสาธารณสุขหรือโภชนากร</a:t>
            </a:r>
          </a:p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ที่ได้รับการฝึกอบรมมาแล้ว    โดยจะทำการตรวจอาการของโรคที่เกิดจาก</a:t>
            </a:r>
          </a:p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โภชนาการ  เช่น ริมฝีปากซีด  ผิวหนังซีด เล็บซีดและเปราะ ซึ่งเป็นอาการ</a:t>
            </a:r>
          </a:p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ของโรคโลหิตจาง อันเกิดจากการขาดธาตุเหล็ก วิตามินบี 12</a:t>
            </a:r>
            <a:endParaRPr lang="th-TH" sz="3200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5143536" cy="714380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EucrosiaUPC"/>
              </a:rPr>
              <a:t>ภาวะโภชนาการกับสุขภาพ</a:t>
            </a:r>
            <a:endParaRPr lang="th-TH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EucrosiaUP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742" y="1196752"/>
            <a:ext cx="8804013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/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   ภาวะโภชนาการ หมายถึง ลักษณะภาพรวมที่แสดงออกทางด้านร่างกาย</a:t>
            </a:r>
          </a:p>
          <a:p>
            <a:r>
              <a:rPr lang="th-TH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/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ของบุคคล ซึ่งเป็นผลมาจากสภาพการรับประทานอาหาร</a:t>
            </a:r>
            <a:endParaRPr lang="th-TH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/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068960"/>
            <a:ext cx="3823483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ลักษณะของภาวะโภชนาการ</a:t>
            </a:r>
            <a:endParaRPr lang="th-TH" sz="36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0214" y="4007536"/>
            <a:ext cx="305885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77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1. ภาวะโภชนาการที่ดี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0214" y="4637207"/>
            <a:ext cx="3627916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77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2. ภาวะโภชนาการที่ไม่ดี </a:t>
            </a:r>
          </a:p>
          <a:p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หรือภาวะ</a:t>
            </a:r>
            <a:r>
              <a:rPr lang="th-TH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ทุพ</a:t>
            </a:r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โภชนาการ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 rot="5400000">
            <a:off x="38000" y="4364726"/>
            <a:ext cx="1142214" cy="794"/>
          </a:xfrm>
          <a:prstGeom prst="line">
            <a:avLst/>
          </a:prstGeom>
          <a:ln w="50800" cmpd="sng">
            <a:solidFill>
              <a:srgbClr val="FF0000"/>
            </a:solidFill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608710" y="4353256"/>
            <a:ext cx="500066" cy="1588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608710" y="4934642"/>
            <a:ext cx="500066" cy="1588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97" y="2692129"/>
            <a:ext cx="4339467" cy="290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32" y="2692128"/>
            <a:ext cx="4358831" cy="30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โรคอ้วน | Health 2 Cl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32" y="2672418"/>
            <a:ext cx="4358831" cy="30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5143536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EucrosiaUPC"/>
              </a:rPr>
              <a:t>การประเมินภาวะโภชนาการ</a:t>
            </a:r>
            <a:endParaRPr lang="th-TH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EucrosiaUP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6410729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3. การประเมินภาวะโภชนาการทางสัดส่วนของร่างกาย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972118"/>
            <a:ext cx="3297698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4. การสำรวจอาหารบริโภค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923154"/>
            <a:ext cx="51507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         เป็นวิธีการตรวจวัดจากความเจริญ</a:t>
            </a:r>
          </a:p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เติบโตทางด้านร่างกาย เช่น การชั่งน้ำหนัก </a:t>
            </a:r>
          </a:p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การวัดส่วนสูง การวัดเส้นรอบศีรษะ การวัด</a:t>
            </a:r>
          </a:p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ความหนาของไขมันใต้ผิวหนัง  ซึ่งวิธีนี้อาจ</a:t>
            </a:r>
          </a:p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รวมอยู่ในการประเมินภาวะโภชนาการทาง</a:t>
            </a:r>
          </a:p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การแพทย์ได้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637930"/>
            <a:ext cx="8985152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 เป็นการประเมินในลักษณะของปริมาณและคุณภาพของอาหารจากกลุ่ม</a:t>
            </a:r>
          </a:p>
          <a:p>
            <a:r>
              <a:rPr lang="th-TH" sz="3200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ตัวอย่าง</a:t>
            </a:r>
            <a:endParaRPr lang="th-TH" sz="3200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t="15000" b="3333"/>
          <a:stretch>
            <a:fillRect/>
          </a:stretch>
        </p:blipFill>
        <p:spPr bwMode="auto">
          <a:xfrm>
            <a:off x="5857884" y="1928802"/>
            <a:ext cx="2762250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928802"/>
            <a:ext cx="2786082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 l="7641" t="9977" r="7641" b="4756"/>
          <a:stretch>
            <a:fillRect/>
          </a:stretch>
        </p:blipFill>
        <p:spPr bwMode="auto">
          <a:xfrm>
            <a:off x="5857884" y="1928802"/>
            <a:ext cx="2786082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1924057"/>
            <a:ext cx="3429024" cy="3505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p7601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-571528"/>
            <a:ext cx="5045073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37385" y="1428736"/>
            <a:ext cx="2857520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1. ภาวะโภชนาการที่ดี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5143536" cy="500066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EucrosiaUPC"/>
              </a:rPr>
              <a:t>ลักษณะของภาวะโภชนาการ</a:t>
            </a:r>
            <a:endParaRPr lang="th-TH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EucrosiaUP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85" y="2143116"/>
            <a:ext cx="4605748" cy="304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    หมายถึง  ผลของการรับประทาน</a:t>
            </a:r>
          </a:p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อาหารของบุคคล ที่มีความเหมาะสม   </a:t>
            </a:r>
          </a:p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ทั้งในเรื่องของปริมาณและสารอาหาร</a:t>
            </a:r>
          </a:p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ที่ได้รับ กับความต้องการของร่างกาย</a:t>
            </a:r>
          </a:p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ที่เหมาะสมกับเพศ วัย  </a:t>
            </a:r>
          </a:p>
          <a:p>
            <a:r>
              <a:rPr lang="th-TH" sz="3200" b="1" dirty="0" smtClean="0">
                <a:solidFill>
                  <a:srgbClr val="FF00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    </a:t>
            </a:r>
            <a:endParaRPr lang="th-TH" sz="3200" b="1" dirty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859736"/>
            <a:ext cx="6375652" cy="20621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7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 การมีภาวะโภชนาการที่ดีจะส่งผล</a:t>
            </a:r>
          </a:p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ให้มีการเจริญเติบโตและพัฒนาการ</a:t>
            </a:r>
          </a:p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ทางร่างกายเป็นปกติและนำไปสู่ภาวะ</a:t>
            </a:r>
          </a:p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สุขภาพที่ดี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1967"/>
          <a:stretch/>
        </p:blipFill>
        <p:spPr bwMode="auto">
          <a:xfrm>
            <a:off x="4644008" y="1268760"/>
            <a:ext cx="4483919" cy="51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1201151"/>
            <a:ext cx="5920566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2. ภาวะโภชนาการที่ไม่ดี หรือภาวะ</a:t>
            </a:r>
            <a:r>
              <a:rPr lang="th-TH" sz="3200" b="1" dirty="0" err="1" smtClean="0">
                <a:latin typeface="Iris News" panose="020B0604020202020204" pitchFamily="34" charset="-34"/>
                <a:cs typeface="Iris News" panose="020B0604020202020204" pitchFamily="34" charset="-34"/>
              </a:rPr>
              <a:t>ทุพ</a:t>
            </a:r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โภชนาการ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5143536" cy="500066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EucrosiaUPC"/>
              </a:rPr>
              <a:t>ลักษณะของภาวะโภชนาการ</a:t>
            </a:r>
            <a:endParaRPr lang="th-TH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EucrosiaUP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85" y="1988840"/>
            <a:ext cx="4568879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     หมายถึง  ผลของการรับประทาน</a:t>
            </a:r>
          </a:p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อาหารของบุคคลที่ไม่เหมาะสม ทั้งใน</a:t>
            </a:r>
          </a:p>
          <a:p>
            <a:r>
              <a:rPr lang="th-TH" sz="32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เรื่องของปริมาณและสารอาหารที่ได้รับ</a:t>
            </a:r>
            <a:endParaRPr lang="th-TH" sz="32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429132"/>
            <a:ext cx="3775393" cy="584775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ประเภทของภาวะ</a:t>
            </a:r>
            <a:r>
              <a:rPr lang="th-TH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ทุพ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โภชนาการ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5286388"/>
            <a:ext cx="6732933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1. ภาวะโภชนาการที่สูงกว่าปกติหรือ </a:t>
            </a:r>
            <a:r>
              <a:rPr lang="th-TH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ภาวะโภชนาการเกิน</a:t>
            </a:r>
            <a:endParaRPr lang="th-TH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5916059"/>
            <a:ext cx="7604967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2. ภาวะโภชนาการที่ต่ำกว่าเกณฑ์ปกติ หรือ </a:t>
            </a:r>
            <a:r>
              <a:rPr lang="th-TH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ภาวะโภชนาการขาด</a:t>
            </a:r>
            <a:endParaRPr lang="th-TH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 rot="5400000">
            <a:off x="72200" y="5643578"/>
            <a:ext cx="1142214" cy="794"/>
          </a:xfrm>
          <a:prstGeom prst="line">
            <a:avLst/>
          </a:prstGeom>
          <a:ln w="50800" cmpd="sng">
            <a:solidFill>
              <a:srgbClr val="FFC000"/>
            </a:solidFill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642910" y="5572140"/>
            <a:ext cx="500066" cy="1588"/>
          </a:xfrm>
          <a:prstGeom prst="straightConnector1">
            <a:avLst/>
          </a:prstGeom>
          <a:ln w="50800" cmpd="sng">
            <a:solidFill>
              <a:srgbClr val="FFC000"/>
            </a:soli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642910" y="6213494"/>
            <a:ext cx="500066" cy="1588"/>
          </a:xfrm>
          <a:prstGeom prst="straightConnector1">
            <a:avLst/>
          </a:prstGeom>
          <a:ln w="50800" cmpd="sng">
            <a:solidFill>
              <a:srgbClr val="FFC000"/>
            </a:soli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0392" y="1928802"/>
            <a:ext cx="3263574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1201151"/>
            <a:ext cx="2630096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ภาวะโภชนาการเกิน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5143536" cy="500066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EucrosiaUPC"/>
              </a:rPr>
              <a:t>ลักษณะของภาวะโภชนาการ</a:t>
            </a:r>
            <a:endParaRPr lang="th-TH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EucrosiaUP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85" y="1844824"/>
            <a:ext cx="4352474" cy="24006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th-TH" sz="30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หมายถึง สภาวะของร่างกายที่เกิดจาก</a:t>
            </a:r>
          </a:p>
          <a:p>
            <a:r>
              <a:rPr lang="th-TH" sz="30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การได้รับปริมาณอาหารมากเกินความ</a:t>
            </a:r>
          </a:p>
          <a:p>
            <a:r>
              <a:rPr lang="th-TH" sz="30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ต้องการของร่างกาย เกิดการสะสมพลัง</a:t>
            </a:r>
          </a:p>
          <a:p>
            <a:r>
              <a:rPr lang="th-TH" sz="30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งาน ทำให้เกิดอันตรายต่อร่างกาย เช่น</a:t>
            </a:r>
          </a:p>
          <a:p>
            <a:r>
              <a:rPr lang="th-TH" sz="30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โรคอ้วน โรคหัวใจ เบาหวาน เป็นต้น</a:t>
            </a:r>
            <a:endParaRPr lang="th-TH" sz="30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429132"/>
            <a:ext cx="2521844" cy="584775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ภาวะโภชนาการขาด</a:t>
            </a:r>
            <a:endParaRPr lang="th-TH" sz="3200" b="1" dirty="0">
              <a:solidFill>
                <a:schemeClr val="bg1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192032"/>
            <a:ext cx="9144000" cy="1477328"/>
          </a:xfrm>
          <a:prstGeom prst="rect">
            <a:avLst/>
          </a:prstGeom>
          <a:solidFill>
            <a:srgbClr val="FFFFFF">
              <a:alpha val="30196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        หมายถึง สภาวะของร่างกายที่เกิดจากการได้รับปริมาณอาหารไม่เพียงพอ</a:t>
            </a:r>
          </a:p>
          <a:p>
            <a:r>
              <a:rPr lang="th-TH" sz="30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    ต่อความต้องการของร่างกาย หรือได้รับสารอาหารไม่ครบ ทำให้เกิดอันตราย</a:t>
            </a:r>
          </a:p>
          <a:p>
            <a:r>
              <a:rPr lang="th-TH" sz="3000" b="1" dirty="0" smtClean="0">
                <a:latin typeface="Iris News" panose="020B0604020202020204" pitchFamily="34" charset="-34"/>
                <a:cs typeface="Iris News" panose="020B0604020202020204" pitchFamily="34" charset="-34"/>
              </a:rPr>
              <a:t>     ต่อร่างกาย เช่น โรคขาดสารอาหาร เป็นต้น</a:t>
            </a:r>
            <a:endParaRPr lang="th-TH" sz="3000" b="1" dirty="0"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4098" name="Picture 2" descr="Image result for อ้วน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r="33221"/>
          <a:stretch/>
        </p:blipFill>
        <p:spPr bwMode="auto">
          <a:xfrm>
            <a:off x="5578290" y="1224599"/>
            <a:ext cx="2796329" cy="36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r="9570"/>
          <a:stretch/>
        </p:blipFill>
        <p:spPr bwMode="auto">
          <a:xfrm>
            <a:off x="5429256" y="1233950"/>
            <a:ext cx="3096344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4750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2065247"/>
            <a:ext cx="3782224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สาเหตุของภาวะโภชนาการขาด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5143536" cy="500066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EucrosiaUPC"/>
              </a:rPr>
              <a:t>ลักษณะของภาวะโภชนาการ</a:t>
            </a:r>
            <a:endParaRPr lang="th-TH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EucrosiaUP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772217"/>
            <a:ext cx="3629520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1. การเลือกรับประทานอาหาร</a:t>
            </a:r>
            <a:endParaRPr lang="th-TH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48281"/>
            <a:ext cx="4249881" cy="10772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2. การจำกัดปริมาณการรับประทาน</a:t>
            </a:r>
          </a:p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   อาหารประจำวัน</a:t>
            </a:r>
            <a:endParaRPr lang="th-TH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4356393"/>
            <a:ext cx="2961067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3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. การขาดแคลนอาหาร</a:t>
            </a:r>
            <a:endParaRPr lang="th-TH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4922767"/>
            <a:ext cx="3961341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4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. การขาดความรู้ทางโภชนาการ</a:t>
            </a:r>
            <a:endParaRPr lang="th-TH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5508521"/>
            <a:ext cx="4120039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5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. การมีโรคประจำตัวมาตั้งแต่เกิด</a:t>
            </a:r>
            <a:endParaRPr lang="th-TH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58" y="1875538"/>
            <a:ext cx="4299438" cy="32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ndernutr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24" y="1875538"/>
            <a:ext cx="4319071" cy="32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2053" y="1187595"/>
            <a:ext cx="2521844" cy="584775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ภาวะโภชนาการขาด</a:t>
            </a:r>
            <a:endParaRPr lang="th-TH" sz="3200" b="1" dirty="0">
              <a:solidFill>
                <a:schemeClr val="bg1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846270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WordArt 4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5286412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โรคที่เกี่ยวข้อง</a:t>
            </a:r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กับ</a:t>
            </a:r>
            <a:r>
              <a:rPr lang="th-TH" sz="3600" b="1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ทุพ</a:t>
            </a:r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โภชนาการ</a:t>
            </a:r>
            <a:endParaRPr lang="th-TH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/>
              <a:cs typeface="BrowalliaUPC"/>
            </a:endParaRP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1195562" y="1987441"/>
            <a:ext cx="41767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โรคขาดสารอาหาร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172902" y="2996952"/>
            <a:ext cx="36952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- โรคขาดโปรตีนและพลังงาน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164964" y="3489217"/>
            <a:ext cx="45672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- โรคเลือดจางจากการขาดธาตุเหล็ก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164964" y="3992454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- โรคเหน็บชา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164964" y="4497279"/>
            <a:ext cx="24160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- โรคลักปิดลักเปิด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2164964" y="5000517"/>
            <a:ext cx="2230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- โรคกระดูกอ่อน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164964" y="5505342"/>
            <a:ext cx="1758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- โรคคอพอก</a:t>
            </a:r>
          </a:p>
        </p:txBody>
      </p:sp>
      <p:pic>
        <p:nvPicPr>
          <p:cNvPr id="54286" name="Picture 14" descr="Beeman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82" y="1844824"/>
            <a:ext cx="593750" cy="862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85720" y="1201151"/>
            <a:ext cx="521497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 News" panose="020B0604020202020204" pitchFamily="34" charset="-34"/>
                <a:cs typeface="Iris News" panose="020B0604020202020204" pitchFamily="34" charset="-34"/>
              </a:rPr>
              <a:t>ปัญหาที่เกิดจากภาวะโภชนาการขาด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279" grpId="0"/>
      <p:bldP spid="54280" grpId="0"/>
      <p:bldP spid="54281" grpId="0"/>
      <p:bldP spid="54282" grpId="0"/>
      <p:bldP spid="54283" grpId="0"/>
      <p:bldP spid="542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68312" y="1338265"/>
            <a:ext cx="3097212" cy="5286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โรคขาดโปรตีนและพลังงาน</a:t>
            </a:r>
          </a:p>
        </p:txBody>
      </p:sp>
      <p:pic>
        <p:nvPicPr>
          <p:cNvPr id="68614" name="Picture 6" descr="marasmus"/>
          <p:cNvPicPr>
            <a:picLocks noChangeAspect="1" noChangeArrowheads="1"/>
          </p:cNvPicPr>
          <p:nvPr/>
        </p:nvPicPr>
        <p:blipFill>
          <a:blip r:embed="rId3"/>
          <a:srcRect b="9967"/>
          <a:stretch>
            <a:fillRect/>
          </a:stretch>
        </p:blipFill>
        <p:spPr bwMode="auto">
          <a:xfrm>
            <a:off x="6000760" y="1214422"/>
            <a:ext cx="2714644" cy="4672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57158" y="2057403"/>
            <a:ext cx="59293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สาเหตุ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b="1" dirty="0">
                <a:solidFill>
                  <a:srgbClr val="9900CC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เกิดจากร่างกายได้รับสารอาหารไม่เพียงพอ</a:t>
            </a:r>
          </a:p>
          <a:p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พบมากในวัยเด็กก่อนเรียน ทั้งนี้เป็นเพราะ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757237" y="3025090"/>
            <a:ext cx="4824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u="sng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ความ</a:t>
            </a:r>
            <a:r>
              <a:rPr lang="th-TH" b="1" u="sng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ยากจน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ไม่มีเงินซื้ออาหารที่มีคุณค่า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757236" y="3544203"/>
            <a:ext cx="49577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u="sng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ความ</a:t>
            </a:r>
            <a:r>
              <a:rPr lang="th-TH" b="1" u="sng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เจ็บป่วย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การดูแลสิ่งแวดล้อมไม่ดี </a:t>
            </a:r>
            <a:r>
              <a:rPr lang="th-TH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อาจเกิด</a:t>
            </a:r>
            <a:r>
              <a:rPr lang="th-TH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โรคติดเชื้อได้ง่าย เช่น </a:t>
            </a:r>
            <a:r>
              <a:rPr lang="th-TH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โรค</a:t>
            </a:r>
            <a:r>
              <a:rPr lang="th-TH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อุจจาระ</a:t>
            </a:r>
            <a:r>
              <a:rPr lang="th-TH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ร่วง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โรคพยาธิ</a:t>
            </a:r>
            <a:endParaRPr lang="th-TH" b="1" dirty="0">
              <a:solidFill>
                <a:schemeClr val="bg1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757237" y="4832347"/>
            <a:ext cx="48244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u="sng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ขาด</a:t>
            </a:r>
            <a:r>
              <a:rPr lang="th-TH" b="1" u="sng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ความรู้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 </a:t>
            </a:r>
            <a:r>
              <a:rPr lang="th-TH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เช่นให้ทารกหย่านมเร็ว</a:t>
            </a:r>
            <a:r>
              <a:rPr lang="th-TH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เกินไป 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ให้</a:t>
            </a:r>
            <a:r>
              <a:rPr lang="th-TH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อาหารแก่ทารกไม่</a:t>
            </a:r>
            <a:r>
              <a:rPr lang="th-TH" b="1" dirty="0" smtClean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ถูกหลัก</a:t>
            </a:r>
            <a:r>
              <a:rPr lang="th-TH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โภชนาการ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85720" y="5832479"/>
            <a:ext cx="82089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u="sng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อาการ</a:t>
            </a:r>
            <a:r>
              <a:rPr lang="th-TH" b="1" dirty="0">
                <a:solidFill>
                  <a:srgbClr val="00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b="1" dirty="0">
                <a:solidFill>
                  <a:srgbClr val="9900CC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 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ซึม เบื่ออาหาร น้ำหนักลด ผอม ผมแห้งและร่วงง่าย </a:t>
            </a:r>
            <a:endParaRPr lang="th-TH" b="1" dirty="0" smtClean="0">
              <a:solidFill>
                <a:srgbClr val="FFFF00"/>
              </a:solidFill>
              <a:latin typeface="Iris News" panose="020B0604020202020204" pitchFamily="34" charset="-34"/>
              <a:cs typeface="Iris News" panose="020B0604020202020204" pitchFamily="34" charset="-34"/>
            </a:endParaRPr>
          </a:p>
          <a:p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เด็ก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ที่ขาดโปรตีนอย่าง</a:t>
            </a:r>
            <a:r>
              <a:rPr lang="th-TH" b="1" dirty="0" smtClean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มากมือ</a:t>
            </a:r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และเท้าจะบวม และอาจบวมที่หน้าและตัวด้วย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5286412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โรคขาดสารอาหาร</a:t>
            </a:r>
            <a:endParaRPr lang="th-TH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/>
              <a:cs typeface="BrowalliaUPC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  <p:bldP spid="68616" grpId="0"/>
      <p:bldP spid="68617" grpId="0"/>
      <p:bldP spid="68618" grpId="0"/>
      <p:bldP spid="686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 descr="slide0053_image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85861"/>
            <a:ext cx="2357454" cy="2928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57158" y="4272985"/>
            <a:ext cx="253205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การป้องกัน   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14348" y="4921904"/>
            <a:ext cx="7200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  <a:effectLst/>
                <a:latin typeface="Iris News" panose="020B0604020202020204" pitchFamily="34" charset="-34"/>
                <a:cs typeface="Iris News" panose="020B0604020202020204" pitchFamily="34" charset="-34"/>
              </a:rPr>
              <a:t>1. เลี้ยง</a:t>
            </a:r>
            <a:r>
              <a:rPr lang="th-TH" b="1" dirty="0">
                <a:solidFill>
                  <a:srgbClr val="FFFF00"/>
                </a:solidFill>
                <a:effectLst/>
                <a:latin typeface="Iris News" panose="020B0604020202020204" pitchFamily="34" charset="-34"/>
                <a:cs typeface="Iris News" panose="020B0604020202020204" pitchFamily="34" charset="-34"/>
              </a:rPr>
              <a:t>ทารกด้วยน้ำนมมารดา และให้อาหารเสริม</a:t>
            </a:r>
            <a:r>
              <a:rPr lang="th-TH" b="1" dirty="0" smtClean="0">
                <a:solidFill>
                  <a:srgbClr val="FFFF00"/>
                </a:solidFill>
                <a:effectLst/>
                <a:latin typeface="Iris News" panose="020B0604020202020204" pitchFamily="34" charset="-34"/>
                <a:cs typeface="Iris News" panose="020B0604020202020204" pitchFamily="34" charset="-34"/>
              </a:rPr>
              <a:t>อย่าง</a:t>
            </a:r>
          </a:p>
          <a:p>
            <a:r>
              <a:rPr lang="th-TH" b="1" dirty="0" smtClean="0">
                <a:solidFill>
                  <a:srgbClr val="FFFF00"/>
                </a:solidFill>
                <a:effectLst/>
                <a:latin typeface="Iris News" panose="020B0604020202020204" pitchFamily="34" charset="-34"/>
                <a:cs typeface="Iris News" panose="020B0604020202020204" pitchFamily="34" charset="-34"/>
              </a:rPr>
              <a:t>    พอเพียง</a:t>
            </a:r>
            <a:r>
              <a:rPr lang="th-TH" b="1" dirty="0">
                <a:solidFill>
                  <a:srgbClr val="FFFF00"/>
                </a:solidFill>
                <a:effectLst/>
                <a:latin typeface="Iris News" panose="020B0604020202020204" pitchFamily="34" charset="-34"/>
                <a:cs typeface="Iris News" panose="020B0604020202020204" pitchFamily="34" charset="-34"/>
              </a:rPr>
              <a:t>และถูกต้อง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714348" y="5758519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2. ฉีดวัคซีนป้องกันโรคตามกำหนด อย่าปล่อยให้เป็นโรคเรื้อรัง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714348" y="6215719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Iris News" panose="020B0604020202020204" pitchFamily="34" charset="-34"/>
                <a:cs typeface="Iris News" panose="020B0604020202020204" pitchFamily="34" charset="-34"/>
              </a:rPr>
              <a:t>3. หมั่นตรวจน้ำหนักของเด็กอยู่เสมอ</a:t>
            </a:r>
          </a:p>
        </p:txBody>
      </p:sp>
      <p:pic>
        <p:nvPicPr>
          <p:cNvPr id="69640" name="Picture 8" descr="marasmu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2383589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5286412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/>
                <a:cs typeface="BrowalliaUPC"/>
              </a:rPr>
              <a:t>โรคขาดสารอาหาร</a:t>
            </a:r>
            <a:endParaRPr lang="th-TH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/>
              <a:cs typeface="BrowalliaUPC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285860"/>
            <a:ext cx="2857520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/>
      <p:bldP spid="69638" grpId="0"/>
      <p:bldP spid="69639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1582</Words>
  <Application>Microsoft Office PowerPoint</Application>
  <PresentationFormat>On-screen Show (4:3)</PresentationFormat>
  <Paragraphs>215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Angsana New</vt:lpstr>
      <vt:lpstr>Arial</vt:lpstr>
      <vt:lpstr>BrowalliaUPC</vt:lpstr>
      <vt:lpstr>Calibri</vt:lpstr>
      <vt:lpstr>Cordia New</vt:lpstr>
      <vt:lpstr>EucrosiaUPC</vt:lpstr>
      <vt:lpstr>Iris News</vt:lpstr>
      <vt:lpstr>IrisUPC</vt:lpstr>
      <vt:lpstr>ชุดรูปแบบของ Office</vt:lpstr>
      <vt:lpstr>บทเรียนเพื่อการศึกษา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Organize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บทเรียนเพื่อการศึกษา</dc:title>
  <dc:creator>Home</dc:creator>
  <cp:lastModifiedBy>blacky</cp:lastModifiedBy>
  <cp:revision>212</cp:revision>
  <dcterms:created xsi:type="dcterms:W3CDTF">2010-12-26T10:55:57Z</dcterms:created>
  <dcterms:modified xsi:type="dcterms:W3CDTF">2020-10-05T05:07:50Z</dcterms:modified>
</cp:coreProperties>
</file>