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317" r:id="rId6"/>
    <p:sldId id="261" r:id="rId7"/>
    <p:sldId id="298" r:id="rId8"/>
    <p:sldId id="299" r:id="rId9"/>
    <p:sldId id="300" r:id="rId10"/>
    <p:sldId id="301" r:id="rId11"/>
    <p:sldId id="304" r:id="rId12"/>
    <p:sldId id="275" r:id="rId13"/>
    <p:sldId id="305" r:id="rId14"/>
    <p:sldId id="306" r:id="rId15"/>
    <p:sldId id="309" r:id="rId16"/>
    <p:sldId id="307" r:id="rId17"/>
    <p:sldId id="310" r:id="rId18"/>
    <p:sldId id="308" r:id="rId19"/>
    <p:sldId id="312" r:id="rId20"/>
    <p:sldId id="311" r:id="rId21"/>
    <p:sldId id="313" r:id="rId22"/>
    <p:sldId id="288" r:id="rId23"/>
    <p:sldId id="290" r:id="rId24"/>
    <p:sldId id="315" r:id="rId25"/>
    <p:sldId id="314" r:id="rId26"/>
    <p:sldId id="316" r:id="rId2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  <a:srgbClr val="000000"/>
    <a:srgbClr val="FFFFFF"/>
    <a:srgbClr val="00FF00"/>
    <a:srgbClr val="FF00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ลักษณะสีปานกลาง 4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ลักษณะ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4" autoAdjust="0"/>
    <p:restoredTop sz="94660"/>
  </p:normalViewPr>
  <p:slideViewPr>
    <p:cSldViewPr>
      <p:cViewPr varScale="1">
        <p:scale>
          <a:sx n="67" d="100"/>
          <a:sy n="67" d="100"/>
        </p:scale>
        <p:origin x="146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D794C-3378-4B09-8E0B-ED4102CB1184}" type="datetimeFigureOut">
              <a:rPr lang="th-TH" smtClean="0"/>
              <a:t>31/08/63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FCB76-8C04-4DAF-A667-C5FCBCD88C4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770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B6EE8-D8BC-4954-B102-D13291730A62}" type="datetimeFigureOut">
              <a:rPr lang="th-TH" smtClean="0"/>
              <a:pPr/>
              <a:t>31/08/63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D8D68-77B9-4900-9918-EF05C7E0A4F8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l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4.jpeg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gif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ood\Food_Cul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สี่เหลี่ยมผืนผ้า 4"/>
          <p:cNvSpPr/>
          <p:nvPr/>
        </p:nvSpPr>
        <p:spPr>
          <a:xfrm>
            <a:off x="1928794" y="142852"/>
            <a:ext cx="72152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    บทเรียนเพื่อการศึกษาวิชาสุขศึกษา</a:t>
            </a:r>
            <a:endParaRPr lang="th-TH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572264" y="1000108"/>
            <a:ext cx="23574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th-TH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        เรื่อง</a:t>
            </a:r>
            <a:endParaRPr lang="th-TH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411760" y="4500570"/>
            <a:ext cx="6660834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th-TH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   โดย ครูอนันต์   นุชเทศ</a:t>
            </a:r>
          </a:p>
          <a:p>
            <a:pPr algn="r"/>
            <a:r>
              <a:rPr lang="th-TH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ระดับชั้นมัธยมศึกษาปีที่ </a:t>
            </a:r>
            <a:r>
              <a:rPr lang="th-TH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1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517968" y="5643578"/>
            <a:ext cx="64465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โรงเรียน</a:t>
            </a:r>
            <a:r>
              <a:rPr lang="th-TH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เซนต์ฟ</a:t>
            </a: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รัง</a:t>
            </a:r>
            <a:r>
              <a:rPr lang="th-TH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ซีส</a:t>
            </a: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เซ</a:t>
            </a:r>
            <a:r>
              <a:rPr lang="th-TH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เวียร์</a:t>
            </a:r>
            <a:endParaRPr lang="th-TH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  <a:p>
            <a:pPr algn="r"/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จังหวัดนนทบุรี</a:t>
            </a:r>
            <a:endParaRPr lang="th-TH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0" y="2625392"/>
            <a:ext cx="892965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th-TH" sz="8800" b="1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IrisUPC" pitchFamily="34" charset="-34"/>
              </a:rPr>
              <a:t>อาหารกับสุขภาพ</a:t>
            </a:r>
            <a:endParaRPr lang="th-TH" sz="8800" b="1" dirty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50" endPos="85000" dir="5400000" sy="-100000" algn="bl" rotWithShape="0"/>
              </a:effectLst>
              <a:cs typeface="IrisUPC" pitchFamily="34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566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868144" y="1000108"/>
            <a:ext cx="31330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3. ไขมัน</a:t>
            </a:r>
            <a:endParaRPr lang="th-T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pic>
        <p:nvPicPr>
          <p:cNvPr id="7" name="Picture 3" descr="07-po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62140"/>
            <a:ext cx="3929058" cy="3786214"/>
          </a:xfrm>
          <a:prstGeom prst="rect">
            <a:avLst/>
          </a:prstGeom>
          <a:noFill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72" y="1762140"/>
            <a:ext cx="395287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สี่เหลี่ยมมุมมน 7"/>
          <p:cNvSpPr/>
          <p:nvPr/>
        </p:nvSpPr>
        <p:spPr>
          <a:xfrm>
            <a:off x="4572000" y="1785926"/>
            <a:ext cx="4429156" cy="4572032"/>
          </a:xfrm>
          <a:prstGeom prst="roundRect">
            <a:avLst/>
          </a:prstGeom>
          <a:blipFill dpi="0" rotWithShape="1">
            <a:blip r:embed="rId5">
              <a:alphaModFix amt="62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9318" y="2072240"/>
            <a:ext cx="82804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                               ไขมัน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เป็นสารอาหารที่ให้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พลังงาน                       	                                     ใน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การเจริญเติบโต และให้ความ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อบอุ่น   	                                     แก่ร่างกาย    ไขมันจะเพิ่มความอร่อย                        	                                     ของ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รสชาติ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อาหาร   ช่วย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ในการ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ดูดซึม  	                                     วิตามิน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ที่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ละลายใน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ไขมัน 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เป็น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แหล่ง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ที่	                                     สำคัญ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ของกรดไขมันที่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จำเป็น ร่างกาย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	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			    ไม่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สามารถสังเคราะห์ได้ ไขมันมีอยู่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ทั้ง				    ใน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พืชและสัตว์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85720" y="5877272"/>
            <a:ext cx="8643998" cy="857256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atin typeface="Iris News" panose="020B0604020202020204" pitchFamily="34" charset="-34"/>
                <a:cs typeface="Iris News" panose="020B0604020202020204" pitchFamily="34" charset="-34"/>
              </a:rPr>
              <a:t>แหล่งที่มาของไขมัน คือ ไขมันจากสัตว์ และไขมันจากพืช</a:t>
            </a:r>
            <a:endParaRPr lang="th-TH" sz="3200" b="1" dirty="0"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pic>
        <p:nvPicPr>
          <p:cNvPr id="11" name="Picture 3" descr="http://www.wedding.co.th/images/protei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528" y="1756326"/>
            <a:ext cx="3962688" cy="3929090"/>
          </a:xfrm>
          <a:prstGeom prst="rect">
            <a:avLst/>
          </a:prstGeom>
          <a:noFill/>
        </p:spPr>
      </p:pic>
      <p:pic>
        <p:nvPicPr>
          <p:cNvPr id="13" name="Picture 2" descr="http://www.promma.ac.th/main/chemistry/boonrawd_site/images/62218oi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528" y="1470574"/>
            <a:ext cx="3962688" cy="4214842"/>
          </a:xfrm>
          <a:prstGeom prst="rect">
            <a:avLst/>
          </a:prstGeom>
          <a:noFill/>
        </p:spPr>
      </p:pic>
      <p:pic>
        <p:nvPicPr>
          <p:cNvPr id="14" name="Picture 10" descr="http://www.kbeautifullife.com/UserFiles/Image/health/on_month/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3340" y="1374968"/>
            <a:ext cx="3952876" cy="4310448"/>
          </a:xfrm>
          <a:prstGeom prst="rect">
            <a:avLst/>
          </a:prstGeom>
          <a:noFill/>
        </p:spPr>
      </p:pic>
      <p:pic>
        <p:nvPicPr>
          <p:cNvPr id="15" name="Picture 12" descr="http://www.chansawanginterlab.com/images/1197365796/42-1780594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496" y="1374968"/>
            <a:ext cx="3962720" cy="4320031"/>
          </a:xfrm>
          <a:prstGeom prst="rect">
            <a:avLst/>
          </a:prstGeom>
          <a:noFill/>
        </p:spPr>
      </p:pic>
      <p:pic>
        <p:nvPicPr>
          <p:cNvPr id="16" name="Picture 6" descr="http://googigg.exteen.com/images/Article/Article007/81643image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3528" y="1349482"/>
            <a:ext cx="3962688" cy="438377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19" y="0"/>
            <a:ext cx="35274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85720" y="1071547"/>
            <a:ext cx="2846119" cy="4250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cs typeface="EucrosiaUPC"/>
              </a:rPr>
              <a:t>ประโยชน์ของไขมัน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71406" y="1528090"/>
            <a:ext cx="9001124" cy="5329909"/>
          </a:xfrm>
          <a:prstGeom prst="rect">
            <a:avLst/>
          </a:prstGeom>
          <a:blipFill dpi="0" rotWithShape="1">
            <a:blip r:embed="rId3">
              <a:alphaModFix amt="72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5114" y="1564599"/>
            <a:ext cx="87474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r="1980000" algn="tl" rotWithShape="0">
              <a:prstClr val="black">
                <a:alpha val="38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533400" indent="-533400"/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1. ให้</a:t>
            </a:r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พลังงานแก่ร่างกายมากกว่าสารอาหารชนิดอื่นๆ และ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ยังเป็นพลังงาน</a:t>
            </a:r>
          </a:p>
          <a:p>
            <a:pPr marL="533400" indent="-533400"/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สำรองของ</a:t>
            </a:r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 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(1 </a:t>
            </a:r>
            <a:r>
              <a:rPr lang="th-TH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กรัม </a:t>
            </a:r>
            <a:r>
              <a:rPr lang="en-US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: </a:t>
            </a:r>
            <a:r>
              <a:rPr lang="th-TH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9 </a:t>
            </a:r>
            <a:r>
              <a:rPr lang="th-TH" sz="32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กิโล</a:t>
            </a:r>
            <a:r>
              <a:rPr lang="th-TH" sz="3200" b="1" dirty="0" err="1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แคลอ</a:t>
            </a:r>
            <a:r>
              <a:rPr lang="th-TH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รี่)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5115" y="2431372"/>
            <a:ext cx="87474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r="1980000" algn="tl" rotWithShape="0">
              <a:prstClr val="black">
                <a:alpha val="38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533400" indent="-533400"/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2. ช่วยให้ร่างกายมีความอบอุ่น เพราะไขมันใต้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ผิวหนังช่วย</a:t>
            </a:r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ไม่ให้ความ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ร้อน</a:t>
            </a:r>
          </a:p>
          <a:p>
            <a:pPr marL="533400" indent="-533400"/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ออก</a:t>
            </a:r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จากร่างกาย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25115" y="3318805"/>
            <a:ext cx="77121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r="1980000" algn="tl" rotWithShape="0">
              <a:prstClr val="black">
                <a:alpha val="38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533400" indent="-533400"/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3. ป้องกันการกระทบกระเทือนของอวัยวะภายในร่างกาย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23527" y="3792543"/>
            <a:ext cx="87490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r="1980000" algn="tl" rotWithShape="0">
              <a:prstClr val="black">
                <a:alpha val="38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533400" indent="-533400"/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4. เป็นสารละลายวิตามินเอ ดี อี </a:t>
            </a:r>
            <a:r>
              <a:rPr lang="th-TH" sz="3200" b="1" dirty="0" err="1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เค</a:t>
            </a:r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เพื่อให้ร่างกายดูดซึมได้ง่าย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25114" y="4291019"/>
            <a:ext cx="910910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r="1980000" algn="tl" rotWithShape="0">
              <a:prstClr val="black">
                <a:alpha val="38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533400" indent="-533400"/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5. เป็นส่วนประกอบของอวัยวะบางอย่างในร่างกาย เช่น เนื้อ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สมอง</a:t>
            </a:r>
          </a:p>
          <a:p>
            <a:pPr marL="533400" indent="-533400"/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เส้นประสาท</a:t>
            </a:r>
            <a:endParaRPr lang="th-TH" sz="3200" b="1" dirty="0">
              <a:solidFill>
                <a:srgbClr val="FF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25115" y="5267440"/>
            <a:ext cx="7272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r="1980000" algn="tl" rotWithShape="0">
              <a:prstClr val="black">
                <a:alpha val="38000"/>
              </a:prstClr>
            </a:outerShdw>
          </a:effectLst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6. ไขมันในอาหารช่วยให้อาหารนุ่มขึ้น และอร่อยขึ้น</a:t>
            </a:r>
            <a:r>
              <a:rPr lang="en-US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325114" y="5805264"/>
            <a:ext cx="881882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r="1980000" algn="tl" rotWithShape="0">
              <a:prstClr val="black">
                <a:alpha val="38000"/>
              </a:prstClr>
            </a:outerShdw>
          </a:effec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7. ไขมันย่อยได้ช้ากว่าคาร์โบไฮเดรตและโปรตีน</a:t>
            </a:r>
            <a:r>
              <a:rPr lang="en-US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ทำ</a:t>
            </a:r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ให้อยู่ใน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กระเพาะอาหาร</a:t>
            </a:r>
          </a:p>
          <a:p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เป็นเวลานาน</a:t>
            </a:r>
            <a:r>
              <a:rPr lang="th-TH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กว่า ทำให้รู้สึกอิ่มได้นาน</a:t>
            </a:r>
            <a:r>
              <a:rPr lang="en-US" sz="32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8596" y="642918"/>
            <a:ext cx="8501122" cy="1569660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ถ้าร่างกายขาดไขมัน จะทำให้ขาดพลังงาน ขาดความอบอุ่น </a:t>
            </a:r>
          </a:p>
          <a:p>
            <a:pPr algn="ctr"/>
            <a:r>
              <a:rPr lang="th-TH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แต่ถ้าได้รับมากเกินไป จะเป็นสาเหตุของโรคต่างๆ เช่น โรคอ้วน </a:t>
            </a:r>
          </a:p>
          <a:p>
            <a:pPr algn="ctr"/>
            <a:r>
              <a:rPr lang="th-TH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ไขมันในเลือดสูง หลอดเลือดตีบตัน ความดันเลือดสูง เป็นต้น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1476375" y="2636838"/>
            <a:ext cx="5761038" cy="1778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th-TH" sz="6000" b="1" kern="10" spc="-60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cs typeface="FreesiaUPC"/>
              </a:rPr>
              <a:t>ไขมัน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67" grpId="0" animBg="1"/>
      <p:bldP spid="1126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4221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7504" y="1013827"/>
            <a:ext cx="3566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4. เกลือแร่</a:t>
            </a:r>
            <a:endParaRPr lang="th-TH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68313" y="1772816"/>
            <a:ext cx="8247091" cy="2103424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เป็น</a:t>
            </a:r>
            <a:r>
              <a:rPr lang="th-TH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สารอาหารใช้ในการสร้างความ</a:t>
            </a:r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เจริญเติบโต </a:t>
            </a:r>
          </a:p>
          <a:p>
            <a:pPr algn="ctr"/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และ</a:t>
            </a:r>
            <a:r>
              <a:rPr lang="th-TH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ซ่อมแซมส่วนที่สึกหรอ </a:t>
            </a:r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ช่วย</a:t>
            </a:r>
            <a:r>
              <a:rPr lang="th-TH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ให้อวัยวะต่างๆ </a:t>
            </a:r>
            <a:endParaRPr lang="th-TH" sz="2400" b="1" kern="10" dirty="0" smtClean="0">
              <a:ln w="9525">
                <a:noFill/>
                <a:round/>
                <a:headEnd/>
                <a:tailEnd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algn="ctr"/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ของ</a:t>
            </a:r>
            <a:r>
              <a:rPr lang="th-TH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ร่างกายทำงานได้อย่าง</a:t>
            </a:r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ปกติ</a:t>
            </a:r>
          </a:p>
          <a:p>
            <a:pPr algn="ctr"/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ร่างกาย</a:t>
            </a:r>
            <a:r>
              <a:rPr lang="th-TH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ของเราจะมีเกลือแร่อยู่ 4 % ของน้ำหนักร่างกาย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468313" y="4077072"/>
            <a:ext cx="8318529" cy="20843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ucrosiaUPC"/>
              </a:rPr>
              <a:t>เกลือแร่ มีอยู่หลายชนิด </a:t>
            </a:r>
          </a:p>
          <a:p>
            <a:pPr algn="ctr"/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ucrosiaUPC"/>
              </a:rPr>
              <a:t>บางชนิดร่างกายต้อการมาก บางชนิดร่างกายต้องการน้อย </a:t>
            </a:r>
          </a:p>
          <a:p>
            <a:pPr algn="ctr"/>
            <a:r>
              <a:rPr lang="th-TH" sz="2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ucrosiaUPC"/>
              </a:rPr>
              <a:t>เกลือ</a:t>
            </a:r>
            <a:r>
              <a:rPr lang="th-TH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ucrosiaUPC"/>
              </a:rPr>
              <a:t>แร่ที่มีความสำคัญและพบบ่อยที่สุดในหมู่คนไทย </a:t>
            </a:r>
          </a:p>
          <a:p>
            <a:pPr algn="ctr"/>
            <a:r>
              <a:rPr lang="th-TH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ucrosiaUPC"/>
              </a:rPr>
              <a:t>ได้แก่</a:t>
            </a:r>
            <a:r>
              <a:rPr lang="th-TH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ucrosiaUPC"/>
              </a:rPr>
              <a:t> </a:t>
            </a:r>
            <a:r>
              <a:rPr lang="th-TH" sz="2400" b="1" i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ucrosiaUPC"/>
              </a:rPr>
              <a:t>ธาตุเหล็ก ไอโอดีน แคลเซียม และฟอสฟอรัส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384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4221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07840" y="116632"/>
            <a:ext cx="31523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: </a:t>
            </a:r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เกลือแร่</a:t>
            </a:r>
            <a:endParaRPr lang="th-TH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1189391"/>
            <a:ext cx="8792946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100" b="1" dirty="0" smtClean="0">
                <a:solidFill>
                  <a:srgbClr val="00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	          เป็น</a:t>
            </a:r>
            <a:r>
              <a:rPr lang="th-TH" sz="3100" b="1" dirty="0">
                <a:solidFill>
                  <a:srgbClr val="00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เกลือแร่ที่</a:t>
            </a:r>
            <a:r>
              <a:rPr lang="th-TH" sz="31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พบมาก</a:t>
            </a:r>
            <a:r>
              <a:rPr lang="th-TH" sz="31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ที่สุด </a:t>
            </a:r>
            <a:r>
              <a:rPr lang="th-TH" sz="3100" b="1" dirty="0" smtClean="0">
                <a:solidFill>
                  <a:srgbClr val="00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ในร่างกายพบ</a:t>
            </a:r>
            <a:r>
              <a:rPr lang="th-TH" sz="3100" b="1" dirty="0">
                <a:solidFill>
                  <a:srgbClr val="00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มากใน</a:t>
            </a:r>
            <a:r>
              <a:rPr lang="th-TH" sz="3100" b="1" dirty="0" smtClean="0">
                <a:solidFill>
                  <a:srgbClr val="000066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อาหารจำพวก </a:t>
            </a:r>
          </a:p>
          <a:p>
            <a:r>
              <a:rPr lang="th-TH" sz="31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นม ถั่วต่างๆ ไข่</a:t>
            </a:r>
            <a:r>
              <a:rPr lang="th-TH" sz="31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แดง </a:t>
            </a:r>
            <a:r>
              <a:rPr lang="th-TH" sz="31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และ</a:t>
            </a:r>
            <a:r>
              <a:rPr lang="th-TH" sz="31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ผักใบเขียว เช่น ผักคะน้า </a:t>
            </a:r>
            <a:r>
              <a:rPr lang="th-TH" sz="31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ผักบุ้ง </a:t>
            </a:r>
            <a:r>
              <a:rPr lang="th-TH" sz="31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ผักตำลึง </a:t>
            </a:r>
            <a:r>
              <a:rPr lang="th-TH" sz="31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รวมถึงสัตว์</a:t>
            </a:r>
          </a:p>
          <a:p>
            <a:r>
              <a:rPr lang="th-TH" sz="31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เล็กๆ ที่กิน</a:t>
            </a:r>
            <a:r>
              <a:rPr lang="th-TH" sz="31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ทั้งตัว เช่น ปลา </a:t>
            </a:r>
            <a:r>
              <a:rPr lang="th-TH" sz="3100" b="1" dirty="0" smtClean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กุ้ง   </a:t>
            </a:r>
            <a:endParaRPr lang="th-TH" sz="3100" b="1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IrisUPC" pitchFamily="34" charset="-34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79512" y="1052736"/>
            <a:ext cx="1571625" cy="5715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28398" dir="1593903" algn="ctr" rotWithShape="0">
                    <a:schemeClr val="tx1">
                      <a:alpha val="80000"/>
                    </a:schemeClr>
                  </a:outerShdw>
                </a:effectLst>
                <a:latin typeface="Impact"/>
              </a:rPr>
              <a:t>แคลเซียม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69094"/>
            <a:ext cx="4269686" cy="34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 descr="http://www.sahavicha.com/UserFiles/Image/Q12312975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802" y="2869094"/>
            <a:ext cx="4269686" cy="3440225"/>
          </a:xfrm>
          <a:prstGeom prst="rect">
            <a:avLst/>
          </a:prstGeom>
          <a:noFill/>
        </p:spPr>
      </p:pic>
      <p:pic>
        <p:nvPicPr>
          <p:cNvPr id="81926" name="Picture 6" descr="การเก็บเกี่ยวคะน้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676" y="2869094"/>
            <a:ext cx="4270730" cy="3440225"/>
          </a:xfrm>
          <a:prstGeom prst="rect">
            <a:avLst/>
          </a:prstGeom>
          <a:noFill/>
        </p:spPr>
      </p:pic>
      <p:pic>
        <p:nvPicPr>
          <p:cNvPr id="81928" name="Picture 8" descr="http://www.siamdara.com/_images/090225H4M70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802" y="2873087"/>
            <a:ext cx="4269686" cy="3436232"/>
          </a:xfrm>
          <a:prstGeom prst="rect">
            <a:avLst/>
          </a:prstGeom>
          <a:noFill/>
        </p:spPr>
      </p:pic>
      <p:pic>
        <p:nvPicPr>
          <p:cNvPr id="81930" name="Picture 10" descr="http://www.siamtech.ac.th/siaminfo/images/articles/p1030618cm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676" y="2875833"/>
            <a:ext cx="4270730" cy="3433486"/>
          </a:xfrm>
          <a:prstGeom prst="rect">
            <a:avLst/>
          </a:prstGeom>
          <a:noFill/>
        </p:spPr>
      </p:pic>
      <p:pic>
        <p:nvPicPr>
          <p:cNvPr id="81932" name="Picture 12" descr="http://www.oknation.net/blog/home/blog_data/274/3274/images/Rtp1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4802" y="2854129"/>
            <a:ext cx="4269686" cy="3455190"/>
          </a:xfrm>
          <a:prstGeom prst="rect">
            <a:avLst/>
          </a:prstGeom>
          <a:noFill/>
        </p:spPr>
      </p:pic>
      <p:pic>
        <p:nvPicPr>
          <p:cNvPr id="81934" name="Picture 14" descr="http://www.chiangmainews.co.th/images/img/10531-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676" y="2858849"/>
            <a:ext cx="4270730" cy="345046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1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1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294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79848" y="200834"/>
            <a:ext cx="32964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: </a:t>
            </a:r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เกลือแร่</a:t>
            </a:r>
            <a:endParaRPr lang="th-TH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2910" y="1643050"/>
            <a:ext cx="80010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1. เป็นส่วนประกอบของกระดูกและฟัน ช่วยในการเจริญเติบโตและ</a:t>
            </a:r>
          </a:p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ป้องกัน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โรคกระดูกอ่อน</a:t>
            </a: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14282" y="1142984"/>
            <a:ext cx="3605208" cy="357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17961" dir="2700000" algn="ctr" rotWithShape="0">
                    <a:schemeClr val="tx1">
                      <a:alpha val="80000"/>
                    </a:schemeClr>
                  </a:outerShdw>
                </a:effectLst>
                <a:latin typeface="Impact"/>
              </a:rPr>
              <a:t>ประโยชน์ของแคลเซียม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2910" y="2627935"/>
            <a:ext cx="36904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2. ช่วยในการแข็งตัวของเลือด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58833" y="3207062"/>
            <a:ext cx="69135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3. ช่วยควบคุมการทำงานของหัวใจ </a:t>
            </a:r>
            <a:endParaRPr lang="th-TH" sz="3200" b="1" dirty="0" smtClean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กล้ามเนื้อ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และ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ระบบประสาท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pic>
        <p:nvPicPr>
          <p:cNvPr id="8500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8131" y="2357430"/>
            <a:ext cx="4103025" cy="30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7" name="Picture 5" descr="http://b4tea.com/wp-content/uploads/2010/02/Hypocalcemia.jpg"/>
          <p:cNvPicPr>
            <a:picLocks noChangeAspect="1" noChangeArrowheads="1"/>
          </p:cNvPicPr>
          <p:nvPr/>
        </p:nvPicPr>
        <p:blipFill>
          <a:blip r:embed="rId4"/>
          <a:srcRect b="6249"/>
          <a:stretch>
            <a:fillRect/>
          </a:stretch>
        </p:blipFill>
        <p:spPr bwMode="auto">
          <a:xfrm>
            <a:off x="4929190" y="2357430"/>
            <a:ext cx="4000528" cy="3071834"/>
          </a:xfrm>
          <a:prstGeom prst="rect">
            <a:avLst/>
          </a:prstGeom>
          <a:noFill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2143116"/>
            <a:ext cx="414340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42844" y="5429264"/>
            <a:ext cx="8893176" cy="1384995"/>
          </a:xfrm>
          <a:prstGeom prst="rect">
            <a:avLst/>
          </a:prstGeom>
          <a:blipFill dpi="0" rotWithShape="1">
            <a:blip r:embed="rId6">
              <a:alphaModFix amt="73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หญิงมีครรภ์ ทารกที่กำลังเจริญเติบโต วัยรุ่น ควรกินแคลเซียมมากกว่าปกติ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ถ้าร่างกายขาดแคลเซียม จะทำให้เป็นโรคกระดูกอ่อน เลือดจะหยุดไหลยาก 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การเจริญเติบโตของร่างกายไม่เต็มที่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566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23850" y="1000108"/>
            <a:ext cx="2087563" cy="79216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chemeClr val="tx1">
                      <a:alpha val="80000"/>
                    </a:schemeClr>
                  </a:outerShdw>
                </a:effectLst>
                <a:latin typeface="Impact"/>
              </a:rPr>
              <a:t>ฟอสฟอรัส</a:t>
            </a:r>
          </a:p>
        </p:txBody>
      </p:sp>
      <p:pic>
        <p:nvPicPr>
          <p:cNvPr id="83970" name="Picture 2" descr="http://www.toptenthailand.com/images/rank/r_61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3" y="1357299"/>
            <a:ext cx="3500461" cy="5250692"/>
          </a:xfrm>
          <a:prstGeom prst="rect">
            <a:avLst/>
          </a:prstGeom>
          <a:noFill/>
        </p:spPr>
      </p:pic>
      <p:pic>
        <p:nvPicPr>
          <p:cNvPr id="83974" name="Picture 6" descr="http://elara.lunarservers.com/~ptv003/goong/cooking/data/upimages/beans_milk3.jpg"/>
          <p:cNvPicPr>
            <a:picLocks noChangeAspect="1" noChangeArrowheads="1"/>
          </p:cNvPicPr>
          <p:nvPr/>
        </p:nvPicPr>
        <p:blipFill>
          <a:blip r:embed="rId4"/>
          <a:srcRect l="4286" t="6000" r="3571" b="12999"/>
          <a:stretch>
            <a:fillRect/>
          </a:stretch>
        </p:blipFill>
        <p:spPr bwMode="auto">
          <a:xfrm>
            <a:off x="509441" y="3372487"/>
            <a:ext cx="4725490" cy="3357586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0034" y="1792270"/>
            <a:ext cx="50323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พบมากในแหล่งอาหารเช่นเดียวกับแคลเซียม </a:t>
            </a:r>
            <a:r>
              <a:rPr lang="th-TH" sz="32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ที่</a:t>
            </a:r>
            <a:r>
              <a:rPr lang="th-TH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สำคัญได้แก่ นม ผลิตภัณฑ์จากนม ถั่ว</a:t>
            </a:r>
            <a:r>
              <a:rPr lang="th-TH" sz="32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เมล็ดแห้ง </a:t>
            </a:r>
            <a:r>
              <a:rPr lang="th-TH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เป็นต้น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4941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7158" y="945047"/>
            <a:ext cx="63030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r>
              <a:rPr lang="th-TH" sz="4400" b="1" u="sng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ประโยชน์ของฟอสฟอรัส</a:t>
            </a:r>
            <a:endParaRPr lang="th-TH" sz="4400" b="1" dirty="0">
              <a:solidFill>
                <a:srgbClr val="FF0000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42844" y="1565964"/>
            <a:ext cx="81042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30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1. ทำหน้าที่ร่วมกับแคลเซียมในการสร้าง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กระดูก</a:t>
            </a:r>
          </a:p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และ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ฟัน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25405" y="2494658"/>
            <a:ext cx="82788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30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2. ช่วยในการดูดซึมอาหารจำพวก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คาร์โบไฮเดรต</a:t>
            </a:r>
          </a:p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และไขมัน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ที่ย่อยแล้ว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33344" y="3487167"/>
            <a:ext cx="4947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30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3. ช่วยควบคุมการผลิตกลูโคสแก่ร่างกาย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58744" y="3994856"/>
            <a:ext cx="64087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30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4. ควบคุมความเป็นกรดและด่างใน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เลือด</a:t>
            </a:r>
          </a:p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ให้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มีความสมดุล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58744" y="4987365"/>
            <a:ext cx="52453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25400" dir="30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5. เป็นส่วนประกอบของสมองและไขสันหลัง</a:t>
            </a:r>
          </a:p>
        </p:txBody>
      </p:sp>
      <p:pic>
        <p:nvPicPr>
          <p:cNvPr id="86020" name="Picture 4" descr="http://www.medindia.net/health-images/10-Year-Timeline-For-Technology-to-Regenerate-Tendons-Spinal-Cord-and-Heart-Valves@@spi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357430"/>
            <a:ext cx="2857500" cy="3143272"/>
          </a:xfrm>
          <a:prstGeom prst="rect">
            <a:avLst/>
          </a:prstGeom>
          <a:noFill/>
        </p:spPr>
      </p:pic>
      <p:pic>
        <p:nvPicPr>
          <p:cNvPr id="86018" name="Picture 2" descr="http://byfiles.storage.live.com/y1p0ytQFKH5bfe8mf7cHPUY2slxkpfjxNa3f7PWc2Pv6djnlMJGxETWecqIlrwwOVm4TyHWmORTY3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357430"/>
            <a:ext cx="2917362" cy="3143272"/>
          </a:xfrm>
          <a:prstGeom prst="rect">
            <a:avLst/>
          </a:prstGeom>
          <a:noFill/>
        </p:spPr>
      </p:pic>
      <p:pic>
        <p:nvPicPr>
          <p:cNvPr id="86024" name="Picture 8" descr="http://www.library.utoronto.ca/anatomical/RBAI077/0162-1-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142984"/>
            <a:ext cx="3071802" cy="5419725"/>
          </a:xfrm>
          <a:prstGeom prst="rect">
            <a:avLst/>
          </a:prstGeom>
          <a:noFill/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79388" y="5715253"/>
            <a:ext cx="8785225" cy="954107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cs typeface="IrisUPC" pitchFamily="34" charset="-34"/>
              </a:rPr>
              <a:t>ถ้าร่างกายขาดฟอสฟอรัส จะทำให้เกิดอาการต่างๆ คล้ายกับขาดแคลเซียม ร่างกายอ่อนเพลีย ปวดกระดูก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7822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 rot="-1237029">
            <a:off x="217015" y="834055"/>
            <a:ext cx="2305050" cy="1512888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th-TH" sz="60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3937029" scaled="1"/>
                </a:gradFill>
                <a:latin typeface="Impact"/>
              </a:rPr>
              <a:t>เหล็ก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23528" y="1039355"/>
            <a:ext cx="88204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 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พบ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มากในตับ หัวใจ เลือด เนื้อวัว ไข่แดง ถั่ว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เมล็ดแห้ง</a:t>
            </a:r>
          </a:p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   ผักใบเขียว เช่น โหระพา ผัก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โขม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ผักคะน้า ผักกระถิน</a:t>
            </a:r>
          </a:p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    ร่างกาย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ของคนเราต้องการธาตุเหล็ก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แตกต่างกัน</a:t>
            </a:r>
          </a:p>
          <a:p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โดยเฉพาะหญิงใน</a:t>
            </a:r>
            <a:r>
              <a:rPr lang="th-TH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วัย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เจริญพันธุ์ </a:t>
            </a:r>
          </a:p>
          <a:p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หญิงมีครรภ์ หญิงให้นมบุตร</a:t>
            </a:r>
          </a:p>
          <a:p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ต้องการธาตุเหล็กมากกว่า</a:t>
            </a:r>
            <a:r>
              <a:rPr lang="th-TH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ชาย</a:t>
            </a:r>
          </a:p>
        </p:txBody>
      </p:sp>
      <p:pic>
        <p:nvPicPr>
          <p:cNvPr id="82946" name="Picture 2" descr="http://www.cm108.com/bbb/uploads/post-13-1172061288.jpg"/>
          <p:cNvPicPr>
            <a:picLocks noChangeAspect="1" noChangeArrowheads="1"/>
          </p:cNvPicPr>
          <p:nvPr/>
        </p:nvPicPr>
        <p:blipFill>
          <a:blip r:embed="rId3"/>
          <a:srcRect r="10937"/>
          <a:stretch>
            <a:fillRect/>
          </a:stretch>
        </p:blipFill>
        <p:spPr bwMode="auto">
          <a:xfrm>
            <a:off x="4835251" y="2362063"/>
            <a:ext cx="5026036" cy="3429001"/>
          </a:xfrm>
          <a:prstGeom prst="rect">
            <a:avLst/>
          </a:prstGeom>
          <a:noFill/>
        </p:spPr>
      </p:pic>
      <p:pic>
        <p:nvPicPr>
          <p:cNvPr id="9" name="Picture 20" descr="meat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5251" y="2362063"/>
            <a:ext cx="5026068" cy="3474744"/>
          </a:xfrm>
          <a:prstGeom prst="rect">
            <a:avLst/>
          </a:prstGeom>
          <a:noFill/>
        </p:spPr>
      </p:pic>
      <p:pic>
        <p:nvPicPr>
          <p:cNvPr id="82948" name="Picture 4" descr="http://www.moph.go.th/ops/iprg/news_pic/ไข่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251" y="2362063"/>
            <a:ext cx="5026068" cy="3500462"/>
          </a:xfrm>
          <a:prstGeom prst="rect">
            <a:avLst/>
          </a:prstGeom>
          <a:noFill/>
        </p:spPr>
      </p:pic>
      <p:pic>
        <p:nvPicPr>
          <p:cNvPr id="8" name="Picture 16" descr="horaph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30145" y="2393510"/>
            <a:ext cx="5026068" cy="350046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1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4941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720" y="1116033"/>
            <a:ext cx="55104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FF0000"/>
                </a:solidFill>
                <a:cs typeface="IrisUPC" pitchFamily="34" charset="-34"/>
              </a:rPr>
              <a:t>ประโยชน์ของเหล็ก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71472" y="1743523"/>
            <a:ext cx="83582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3400" indent="-533400"/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1. เป็น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ส่วนประกอบสำคัญ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ของ</a:t>
            </a:r>
          </a:p>
          <a:p>
            <a:pPr marL="533400" indent="-533400"/>
            <a:r>
              <a:rPr lang="th-TH" sz="3200" b="1" i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เฮ</a:t>
            </a:r>
            <a:r>
              <a:rPr lang="th-TH" sz="3200" b="1" i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โม</a:t>
            </a:r>
            <a:r>
              <a:rPr lang="th-TH" sz="3200" b="1" i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โกบิล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ใน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เม็ดเลือด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แดง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71472" y="2708920"/>
            <a:ext cx="59055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2. นำออกซิเจนไปเลี้ยง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เนื้อเยื่อ</a:t>
            </a:r>
          </a:p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ส่วนต่างๆ  และนำคาร์บอน</a:t>
            </a:r>
          </a:p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ไดออกไซด์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มาถ่ายเท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ที่ปอด</a:t>
            </a:r>
          </a:p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เพื่อขับถ่ายออก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จากร่างกาย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71472" y="4581128"/>
            <a:ext cx="5905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3. ป้องกันโรคโลหิตจาง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14282" y="5592142"/>
            <a:ext cx="8785225" cy="1077218"/>
          </a:xfrm>
          <a:prstGeom prst="rect">
            <a:avLst/>
          </a:prstGeom>
          <a:blipFill dpi="0" rotWithShape="1">
            <a:blip r:embed="rId3">
              <a:alphaModFix amt="59000"/>
            </a:blip>
            <a:srcRect/>
            <a:tile tx="0" ty="0" sx="100000" sy="100000" flip="none" algn="tl"/>
          </a:blip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ในประเทศร้อน เมื่อเหงื่อออกมาก อาจมีการสูญเสียเหล็กออกไปกับเหงื่อได้ ถ้าร่างกายขาดธาตุเหล็ก </a:t>
            </a:r>
            <a:r>
              <a:rPr lang="th-TH" sz="32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จะ</a:t>
            </a:r>
            <a:r>
              <a:rPr lang="th-TH" sz="32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ทำให้เกิดโรคโลหิตจาง ร่างกายอ่อนเพลีย</a:t>
            </a:r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00" y="1788473"/>
            <a:ext cx="4479818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57190" y="1162467"/>
            <a:ext cx="8786810" cy="120032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28000"/>
                    </a:srgbClr>
                  </a:outerShdw>
                </a:effectLst>
              </a:rPr>
              <a:t>อาหาร</a:t>
            </a:r>
            <a:r>
              <a:rPr lang="en-US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28000"/>
                    </a:srgbClr>
                  </a:outerShdw>
                </a:effectLst>
              </a:rPr>
              <a:t> </a:t>
            </a:r>
            <a:r>
              <a:rPr lang="th-TH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28000"/>
                    </a:srgbClr>
                  </a:outerShdw>
                </a:effectLst>
              </a:rPr>
              <a:t>หมายถึง</a:t>
            </a:r>
            <a:r>
              <a:rPr lang="en-US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28000"/>
                    </a:srgbClr>
                  </a:outerShdw>
                </a:effectLst>
              </a:rPr>
              <a:t> </a:t>
            </a:r>
            <a:r>
              <a:rPr lang="th-TH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28000"/>
                    </a:srgbClr>
                  </a:outerShdw>
                </a:effectLst>
              </a:rPr>
              <a:t>สิ่งที่คนเรารับประทานเข้าไปแล้วเกิดประโยชน์</a:t>
            </a:r>
          </a:p>
          <a:p>
            <a:r>
              <a:rPr lang="th-TH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28000"/>
                    </a:srgbClr>
                  </a:outerShdw>
                </a:effectLst>
              </a:rPr>
              <a:t>          ต่อร่างกาย</a:t>
            </a:r>
            <a:r>
              <a:rPr lang="en-US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28000"/>
                    </a:srgbClr>
                  </a:outerShdw>
                </a:effectLst>
              </a:rPr>
              <a:t> </a:t>
            </a:r>
            <a:r>
              <a:rPr lang="th-TH" sz="3600" b="1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28000"/>
                    </a:srgbClr>
                  </a:outerShdw>
                </a:effectLst>
              </a:rPr>
              <a:t>ไม่ก่อให้เกิดโทษหรือเป็นพิษภัยต่อร่างกาย</a:t>
            </a:r>
            <a:endParaRPr lang="th-TH" sz="3600" b="1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28000"/>
                  </a:srgbClr>
                </a:outerShdw>
              </a:effectLst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90" y="2538770"/>
            <a:ext cx="878681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โภชนาการ</a:t>
            </a:r>
            <a:r>
              <a:rPr kumimoji="0" lang="en-US" sz="36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  </a:t>
            </a:r>
            <a:r>
              <a:rPr kumimoji="0" lang="th-TH" sz="36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หมายถึง</a:t>
            </a:r>
            <a:r>
              <a:rPr kumimoji="0" lang="en-US" sz="36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  </a:t>
            </a:r>
            <a:r>
              <a:rPr kumimoji="0" lang="th-TH" sz="36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วิทยาศาสตร์ประยุกต์แขนงหนึ่งที่ว่าด้วย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6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                </a:t>
            </a:r>
            <a:r>
              <a:rPr kumimoji="0" lang="th-TH" sz="36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ความสัมพันธ์อาหารกับกระบวนการต่างๆ  ที่เกี่ยว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600" b="1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                </a:t>
            </a:r>
            <a:r>
              <a:rPr kumimoji="0" lang="th-TH" sz="3600" b="1" i="0" u="none" strike="noStrike" normalizeH="0" baseline="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rdia New" pitchFamily="34" charset="-34"/>
                <a:ea typeface="Times New Roman" pitchFamily="18" charset="0"/>
              </a:rPr>
              <a:t>กับสุขภาพและการเจริญเติบโตของสิ่งที่มีชีวิต</a:t>
            </a:r>
            <a:endParaRPr kumimoji="0" lang="th-TH" sz="3600" b="1" i="0" u="none" strike="noStrike" normalizeH="0" baseline="0" dirty="0" smtClean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-2312" y="0"/>
            <a:ext cx="5006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th-TH" sz="4800" b="1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IrisUPC" pitchFamily="34" charset="-34"/>
              </a:rPr>
              <a:t>อาหารกับสุขภาพ</a:t>
            </a:r>
            <a:endParaRPr lang="th-TH" sz="4800" b="1" dirty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50" endPos="85000" dir="5400000" sy="-100000" algn="bl" rotWithShape="0"/>
              </a:effectLst>
              <a:cs typeface="IrisUPC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60040" y="4388911"/>
            <a:ext cx="8820472" cy="120032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9779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3600" b="1" dirty="0" smtClean="0">
                <a:ln w="11430">
                  <a:solidFill>
                    <a:srgbClr val="000066"/>
                  </a:solidFill>
                </a:ln>
                <a:solidFill>
                  <a:srgbClr val="000066"/>
                </a:solidFill>
              </a:rPr>
              <a:t>สุขภาพ</a:t>
            </a:r>
            <a:r>
              <a:rPr lang="en-US" sz="3600" b="1" dirty="0" smtClean="0">
                <a:ln w="11430">
                  <a:solidFill>
                    <a:srgbClr val="000066"/>
                  </a:solidFill>
                </a:ln>
                <a:solidFill>
                  <a:srgbClr val="000066"/>
                </a:solidFill>
              </a:rPr>
              <a:t> </a:t>
            </a:r>
            <a:r>
              <a:rPr lang="th-TH" sz="3600" b="1" dirty="0" smtClean="0">
                <a:ln w="11430">
                  <a:solidFill>
                    <a:srgbClr val="000066"/>
                  </a:solidFill>
                </a:ln>
                <a:solidFill>
                  <a:srgbClr val="000066"/>
                </a:solidFill>
              </a:rPr>
              <a:t>หมายถึง</a:t>
            </a:r>
            <a:r>
              <a:rPr lang="en-US" sz="3600" b="1" dirty="0" smtClean="0">
                <a:ln w="11430">
                  <a:solidFill>
                    <a:srgbClr val="000066"/>
                  </a:solidFill>
                </a:ln>
                <a:solidFill>
                  <a:srgbClr val="000066"/>
                </a:solidFill>
              </a:rPr>
              <a:t> </a:t>
            </a:r>
            <a:r>
              <a:rPr lang="th-TH" sz="3600" b="1" dirty="0" smtClean="0">
                <a:ln w="11430">
                  <a:solidFill>
                    <a:srgbClr val="000066"/>
                  </a:solidFill>
                </a:ln>
                <a:solidFill>
                  <a:srgbClr val="000066"/>
                </a:solidFill>
              </a:rPr>
              <a:t>ภาวะที่สมบูรณ์ทั้งร่างกาย จิตใจ สังคมและ</a:t>
            </a:r>
          </a:p>
          <a:p>
            <a:r>
              <a:rPr lang="th-TH" sz="3600" b="1" dirty="0">
                <a:ln w="11430">
                  <a:solidFill>
                    <a:srgbClr val="000066"/>
                  </a:solidFill>
                </a:ln>
                <a:solidFill>
                  <a:srgbClr val="000066"/>
                </a:solidFill>
              </a:rPr>
              <a:t> </a:t>
            </a:r>
            <a:r>
              <a:rPr lang="th-TH" sz="3600" b="1" dirty="0" smtClean="0">
                <a:ln w="11430">
                  <a:solidFill>
                    <a:srgbClr val="000066"/>
                  </a:solidFill>
                </a:ln>
                <a:solidFill>
                  <a:srgbClr val="000066"/>
                </a:solidFill>
              </a:rPr>
              <a:t>          จิตวิญญาณที่เชื่อมโยงกันเป็นองค์รวมอย่างสมดุล</a:t>
            </a:r>
            <a:endParaRPr lang="th-TH" sz="3600" b="1" dirty="0">
              <a:ln w="11430">
                <a:solidFill>
                  <a:srgbClr val="000066"/>
                </a:solidFill>
              </a:ln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21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6385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5651" y="1643050"/>
            <a:ext cx="495935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พบมากในอาหารทะเลทุกชนิด ได้แก่ </a:t>
            </a:r>
            <a:endParaRPr lang="th-TH" sz="3200" b="1" dirty="0" smtClean="0">
              <a:solidFill>
                <a:srgbClr val="0000CC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ปลา </a:t>
            </a:r>
            <a:r>
              <a:rPr lang="th-TH" sz="3200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ปู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หอย </a:t>
            </a:r>
            <a:r>
              <a:rPr lang="th-TH" sz="3200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กุ้ง เกลือสมุทร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น้ำปลาที่</a:t>
            </a:r>
          </a:p>
          <a:p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ผสม</a:t>
            </a:r>
            <a:r>
              <a:rPr lang="th-TH" sz="3200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ไอโอดีน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และ</a:t>
            </a:r>
            <a:r>
              <a:rPr lang="th-TH" sz="3200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ไข่เค็มผสมไอโอดีน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85787" y="3643314"/>
            <a:ext cx="592935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เป็นส่วนประกอบที่สำคัญของฮอร์โมนที่ผลิต</a:t>
            </a:r>
          </a:p>
          <a:p>
            <a:r>
              <a:rPr lang="th-TH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จาก</a:t>
            </a:r>
            <a:r>
              <a:rPr lang="th-TH" b="1" dirty="0" err="1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ต่อมธัยรอยด์</a:t>
            </a:r>
            <a:r>
              <a:rPr lang="th-TH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คือ </a:t>
            </a:r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ไทร</a:t>
            </a:r>
            <a:r>
              <a:rPr lang="th-TH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อก</a:t>
            </a:r>
            <a:r>
              <a:rPr lang="th-TH" b="1" dirty="0" err="1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ซิน</a:t>
            </a:r>
            <a:r>
              <a:rPr lang="th-TH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ซึ่งทำหน้า</a:t>
            </a:r>
          </a:p>
          <a:p>
            <a:r>
              <a:rPr lang="th-TH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ที่ควบคุมการเจริญเติบโตของร่างกาย  </a:t>
            </a:r>
            <a:endParaRPr lang="th-TH" b="1" dirty="0" smtClean="0">
              <a:solidFill>
                <a:srgbClr val="0000CC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ถ้าหากร่างกาย</a:t>
            </a:r>
            <a:r>
              <a:rPr lang="th-TH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มีการขาดไอโอดีนตั้งแต่เด็ก </a:t>
            </a:r>
            <a:endParaRPr lang="th-TH" b="1" dirty="0" smtClean="0">
              <a:solidFill>
                <a:srgbClr val="FF0000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ก็</a:t>
            </a:r>
            <a:r>
              <a:rPr lang="th-TH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จะทำ</a:t>
            </a:r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ให้เป็น</a:t>
            </a:r>
            <a:r>
              <a:rPr lang="th-TH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โรค</a:t>
            </a:r>
            <a:r>
              <a:rPr lang="th-TH" b="1" dirty="0" err="1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เอ๋อ</a:t>
            </a:r>
            <a:r>
              <a:rPr lang="th-TH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ร่างกายแคระแกร็น</a:t>
            </a:r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และ</a:t>
            </a:r>
          </a:p>
          <a:p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เป็น</a:t>
            </a:r>
            <a:r>
              <a:rPr lang="th-TH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โรค</a:t>
            </a:r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คอพอก</a:t>
            </a:r>
            <a:r>
              <a:rPr lang="en-US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วัยรุ่น </a:t>
            </a:r>
            <a:r>
              <a:rPr lang="th-TH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หญิงมีครรภ์ หญิง</a:t>
            </a:r>
            <a:r>
              <a:rPr lang="th-TH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ให้</a:t>
            </a:r>
          </a:p>
          <a:p>
            <a:r>
              <a:rPr lang="th-TH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นม</a:t>
            </a:r>
            <a:r>
              <a:rPr lang="th-TH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บุตร</a:t>
            </a:r>
            <a:r>
              <a:rPr lang="th-TH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ต้องการ</a:t>
            </a:r>
            <a:r>
              <a:rPr lang="th-TH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ไอโอดีนสูง</a:t>
            </a:r>
          </a:p>
        </p:txBody>
      </p: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468313" y="1142984"/>
            <a:ext cx="2473325" cy="40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ไอโอดีน</a:t>
            </a:r>
          </a:p>
        </p:txBody>
      </p:sp>
      <p:sp>
        <p:nvSpPr>
          <p:cNvPr id="9" name="WordArt 10"/>
          <p:cNvSpPr>
            <a:spLocks noChangeArrowheads="1" noChangeShapeType="1" noTextEdit="1"/>
          </p:cNvSpPr>
          <p:nvPr/>
        </p:nvSpPr>
        <p:spPr bwMode="auto">
          <a:xfrm>
            <a:off x="611188" y="3143248"/>
            <a:ext cx="331311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17961" dir="2700000" algn="ctr" rotWithShape="0">
                    <a:schemeClr val="tx1"/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ประโยชน์ของไอโอดีน</a:t>
            </a:r>
          </a:p>
        </p:txBody>
      </p:sp>
      <p:pic>
        <p:nvPicPr>
          <p:cNvPr id="74754" name="Picture 2" descr="http://www.safespectrum.com/images/seafoo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00174"/>
            <a:ext cx="3479788" cy="4857784"/>
          </a:xfrm>
          <a:prstGeom prst="rect">
            <a:avLst/>
          </a:prstGeom>
          <a:noFill/>
        </p:spPr>
      </p:pic>
      <p:pic>
        <p:nvPicPr>
          <p:cNvPr id="74758" name="Picture 6" descr="http://202.44.68.33/files/u7319/47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500174"/>
            <a:ext cx="3477708" cy="4857784"/>
          </a:xfrm>
          <a:prstGeom prst="rect">
            <a:avLst/>
          </a:prstGeom>
          <a:noFill/>
        </p:spPr>
      </p:pic>
      <p:pic>
        <p:nvPicPr>
          <p:cNvPr id="74760" name="Picture 8" descr="http://www.thaigoodview.com/files/u7319/indiagoi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500174"/>
            <a:ext cx="3500462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4941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20" y="1071546"/>
            <a:ext cx="32061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5. วิตามิน</a:t>
            </a:r>
            <a:endParaRPr lang="th-TH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9" y="1908181"/>
            <a:ext cx="8534430" cy="4524315"/>
          </a:xfrm>
          <a:prstGeom prst="rect">
            <a:avLst/>
          </a:prstGeom>
          <a:blipFill dpi="0" rotWithShape="1">
            <a:blip r:embed="rId3">
              <a:alphaModFix amt="4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th-TH" sz="32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เป็น</a:t>
            </a:r>
            <a:r>
              <a:rPr lang="th-TH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สารอาหารที่ไม่ได้ให้พลังงาน หรือใช้สร้างเนื้อเยื่อของร่างกายโดยตรง </a:t>
            </a:r>
          </a:p>
          <a:p>
            <a:r>
              <a:rPr lang="th-TH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แต่ก็มีส่วนช่วยให้อวัยวะต่างๆ ของร่างกายทำงานได้ตามปกติ   ช่วยบำรุง</a:t>
            </a:r>
          </a:p>
          <a:p>
            <a:r>
              <a:rPr lang="th-TH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รักษา</a:t>
            </a:r>
            <a:r>
              <a:rPr lang="th-TH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ผิวพรรณ  ผม  นัยน์ตา  และ</a:t>
            </a:r>
            <a:r>
              <a:rPr lang="th-TH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ช่วยเสริมสร้างความต้านทานโรค</a:t>
            </a:r>
            <a:r>
              <a:rPr lang="th-TH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ให้แก่</a:t>
            </a:r>
          </a:p>
          <a:p>
            <a:r>
              <a:rPr lang="th-TH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 </a:t>
            </a:r>
            <a:r>
              <a:rPr lang="th-TH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วิตามินแบ่งออกได้เป็น 2 ประเภทใหญ่ๆ 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คือ</a:t>
            </a:r>
          </a:p>
          <a:p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		1. วิตามิน</a:t>
            </a:r>
            <a:r>
              <a:rPr lang="th-TH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ที่ละลาย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ในไขมัน ได้แก่ วิตามิน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A, D, E, K</a:t>
            </a:r>
            <a:endParaRPr lang="th-TH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		2. วิตามิน</a:t>
            </a:r>
            <a:r>
              <a:rPr lang="th-TH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ที่ละลายใน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น้ำ ได้แก่ วิตามิน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B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1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, B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2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, B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6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, 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 B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12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, C</a:t>
            </a:r>
          </a:p>
          <a:p>
            <a:endParaRPr lang="en-US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5" name="Rectangle 1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/>
          </a:p>
        </p:txBody>
      </p:sp>
      <p:pic>
        <p:nvPicPr>
          <p:cNvPr id="33796" name="Picture 4" descr="http://images2.fanpop.com/images/photos/7000000/Orange-Wallpaper-fruit-7004551-1024-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0886" name="Group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69818"/>
              </p:ext>
            </p:extLst>
          </p:nvPr>
        </p:nvGraphicFramePr>
        <p:xfrm>
          <a:off x="251718" y="1142984"/>
          <a:ext cx="8640762" cy="552907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{35758FB7-9AC5-4552-8A53-C91805E547FA}</a:tableStyleId>
              </a:tblPr>
              <a:tblGrid>
                <a:gridCol w="1844675"/>
                <a:gridCol w="2560637"/>
                <a:gridCol w="2219325"/>
                <a:gridCol w="2016125"/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วิตามิน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แหล่งอาหารที่ให้วิตามิน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ประโยชน์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ผลจากการขาด            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วิตามิน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เอ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พืช 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:- </a:t>
                      </a: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กระถิน ผักบุ้ง  คะน้า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     ตำลึง ฟักทอง มะเขือ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     เทศ แค</a:t>
                      </a:r>
                      <a:r>
                        <a:rPr kumimoji="0" lang="th-TH" sz="2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รอท</a:t>
                      </a: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มะนาว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     มะละกอ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สัตว์ 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:</a:t>
                      </a: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- นม ไข่ ตับ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ช่วยในการมองเห็น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ทำให้ผิวหนังชุ่มชื้น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- ช่วยให้ฟันแข็งแรง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ป้องกันการติดเชื้อโรค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ทำให้เกิดโรคตาฟาง</a:t>
                      </a:r>
                      <a:endParaRPr kumimoji="0" lang="th-TH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</a:tr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ดี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สัตว์ 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:</a:t>
                      </a: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- นม ไข่แดง ตับ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      ปลาน้ำเค็ม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สร้างกระดูกและฟัน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ช่วยในการดูดซึมแคลเซียมและฟอสฟอรัส 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เป็นโรคกระดูกอ่อน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อี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น้ำมันพืช น้ำนม ไข่ ข้าวโพด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เครื่องในสัตว์ ถั่ว พืชสีเขียว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ป้องกันการถูกทำลายของ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เม็ดเลือดแดง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ทำให้เป็นหมันหรือ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แท้งบุตรได้ง่าย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/>
          <a:srcRect t="-1843"/>
          <a:stretch/>
        </p:blipFill>
        <p:spPr bwMode="auto">
          <a:xfrm>
            <a:off x="0" y="-90969"/>
            <a:ext cx="9144000" cy="690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645617"/>
              </p:ext>
            </p:extLst>
          </p:nvPr>
        </p:nvGraphicFramePr>
        <p:xfrm>
          <a:off x="468313" y="1544638"/>
          <a:ext cx="8208962" cy="20320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68425"/>
                <a:gridCol w="2762250"/>
                <a:gridCol w="2132012"/>
                <a:gridCol w="1946275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วิตามิน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แหล่งอาหารที่ให้วิตามิน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  ประโยชน์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</a:t>
                      </a: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ผลจากการขาด                              วิตามิน</a:t>
                      </a: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</a:t>
                      </a:r>
                      <a:r>
                        <a:rPr kumimoji="0" lang="th-TH" sz="2800" b="1" u="sng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เค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พืช 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:- </a:t>
                      </a: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ผักใบเขียว มะเขือเทศ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ถั่วเมล็ดแห้ง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ช่วยในการแข็งตัวของเลือด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เลือดแข็งตัวช้า</a:t>
                      </a:r>
                      <a:endParaRPr kumimoji="0" lang="th-TH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0847" name="Text Box 127"/>
          <p:cNvSpPr txBox="1">
            <a:spLocks noChangeArrowheads="1"/>
          </p:cNvSpPr>
          <p:nvPr/>
        </p:nvSpPr>
        <p:spPr bwMode="auto">
          <a:xfrm>
            <a:off x="2786050" y="357166"/>
            <a:ext cx="4810286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cs typeface="IrisUPC" pitchFamily="34" charset="-34"/>
              </a:rPr>
              <a:t>วิตามินที่ละลายได้ในไขมัน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images2.fanpop.com/images/photos/7000000/Mixed-Fruit-Wallpaper-fruit-7004512-1024-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9769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862720"/>
              </p:ext>
            </p:extLst>
          </p:nvPr>
        </p:nvGraphicFramePr>
        <p:xfrm>
          <a:off x="142844" y="1000108"/>
          <a:ext cx="8786875" cy="560832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798608"/>
                <a:gridCol w="2822321"/>
                <a:gridCol w="2312241"/>
                <a:gridCol w="1853705"/>
              </a:tblGrid>
              <a:tr h="11430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วิตามิน</a:t>
                      </a:r>
                      <a:endParaRPr kumimoji="0" lang="th-TH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แหล่งอาหารที่ให้วิตามิน</a:t>
                      </a:r>
                      <a:endParaRPr kumimoji="0" lang="th-TH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ประโยชน์</a:t>
                      </a: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ผลจากการขาด                                  วิตามิน</a:t>
                      </a: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119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บี 1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ข้าวซ้อมมือ ข้าวแดง เนื้อหมู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เนื้อวัว เครื่องในสัตว์ ไข่แดง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ถั่วชนิดต่างๆ 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สร้างความเจริญเติบโต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ช่วยการทำงานของระบบประสาท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ทำให้เกิด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โรคเหน็บชา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1353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บี 2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ตับสัตว์ นม ผักใบเขียว ถั่วเหลือง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บำรุงรักษาผิวหน้า ช่วย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การเผาผลาญ</a:t>
                      </a:r>
                      <a:r>
                        <a:rPr kumimoji="0" lang="th-TH" sz="25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คาร์โบไฮ</a:t>
                      </a:r>
                      <a:endParaRPr kumimoji="0" lang="th-TH" sz="25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เดรต</a:t>
                      </a: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และโปรตีน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เป็นโรคปากนกกระจอก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119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บี 6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เนื้อสัตว์ เครื่องในสัตว์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ถั่วต่างๆ ผักใบเขียว</a:t>
                      </a:r>
                      <a:endParaRPr kumimoji="0" lang="th-TH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ช่วยในการเจริญเติบโต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ช่วยให้ผิวหนังชุ่มชื้น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การเจริญเติบโตล่าช้า สมองเสื่อม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ผิวหนังอักเสบได้ง่าย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5" name="Picture 4" descr="http://images2.fanpop.com/images/photos/7000000/Mixed-Fruit-Wallpaper-fruit-7004512-1024-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809696"/>
              </p:ext>
            </p:extLst>
          </p:nvPr>
        </p:nvGraphicFramePr>
        <p:xfrm>
          <a:off x="214282" y="1206202"/>
          <a:ext cx="8715435" cy="50088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783984"/>
                <a:gridCol w="2799376"/>
                <a:gridCol w="2293442"/>
                <a:gridCol w="1838633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วิตามิน</a:t>
                      </a:r>
                      <a:endParaRPr kumimoji="0" lang="th-TH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แหล่งอาหารที่ให้วิตามิน</a:t>
                      </a:r>
                      <a:endParaRPr kumimoji="0" lang="th-TH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  ประโยชน์</a:t>
                      </a:r>
                      <a:endParaRPr kumimoji="0" lang="th-TH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  ผลจากการขาด                                  วิตามิน</a:t>
                      </a:r>
                      <a:endParaRPr kumimoji="0" lang="th-TH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บี 12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เครื่องในสัตว์ น้ำปลา ไข่ นม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ถั่วเหลือง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สร้างเม็ดเลือดแดง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โรคโลหิตจาง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800" b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วิตามิน ซี</a:t>
                      </a:r>
                      <a:endParaRPr kumimoji="0" lang="th-TH" sz="28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ผลไม้ที่มีรสเปรี้ยวทุกชนิด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มะขามป้อม ส้ม ฝรั่ง มะละกอ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สับปะรด ผัก มะเขือเทศ ผักชี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กะหล่ำปลี ถั่วงอก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ช่วยรักษาความแข็งแรง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ของเส้นเลือดฝอย ช่วยในการดูดซึม สารอาหาร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เสริมสร้างภูมิต้านทานโรค</a:t>
                      </a: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โรคเบื่ออาหาร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Iris News" panose="020B0604020202020204" pitchFamily="34" charset="-34"/>
                          <a:cs typeface="Iris News" panose="020B0604020202020204" pitchFamily="34" charset="-34"/>
                        </a:rPr>
                        <a:t>โรคลักปิดลักเปิด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Iris News" panose="020B0604020202020204" pitchFamily="34" charset="-34"/>
                        <a:cs typeface="Iris News" panose="020B0604020202020204" pitchFamily="34" charset="-34"/>
                      </a:endParaRPr>
                    </a:p>
                  </a:txBody>
                  <a:tcPr horzOverflow="overflow">
                    <a:blipFill dpi="0" rotWithShape="1">
                      <a:blip r:embed="rId3">
                        <a:alphaModFix amt="67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7" name="Text Box 127"/>
          <p:cNvSpPr txBox="1">
            <a:spLocks noChangeArrowheads="1"/>
          </p:cNvSpPr>
          <p:nvPr/>
        </p:nvSpPr>
        <p:spPr bwMode="auto">
          <a:xfrm>
            <a:off x="2571736" y="214290"/>
            <a:ext cx="4448536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cs typeface="IrisUPC" pitchFamily="34" charset="-34"/>
              </a:rPr>
              <a:t>วิตามินที่ละลายได้</a:t>
            </a:r>
            <a:r>
              <a:rPr lang="th-TH" sz="3200" b="1" dirty="0" smtClean="0">
                <a:solidFill>
                  <a:srgbClr val="FFFF00"/>
                </a:solidFill>
                <a:cs typeface="IrisUPC" pitchFamily="34" charset="-34"/>
              </a:rPr>
              <a:t>ในน้ำ</a:t>
            </a:r>
            <a:endParaRPr lang="th-TH" sz="3200" b="1" dirty="0">
              <a:solidFill>
                <a:srgbClr val="FFFF00"/>
              </a:solidFill>
              <a:cs typeface="IrisUPC" pitchFamily="34" charset="-34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566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14348" y="1928802"/>
            <a:ext cx="59293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7961" dir="2700000" algn="ctr" rotWithShape="0">
              <a:schemeClr val="tx1">
                <a:lumMod val="85000"/>
                <a:lumOff val="15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1. ช่วยในการเจริญเติบโตของร่างกาย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14348" y="2433627"/>
            <a:ext cx="65008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7961" dir="2700000" algn="ctr" rotWithShape="0">
              <a:schemeClr val="tx1">
                <a:lumMod val="85000"/>
                <a:lumOff val="15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2. ช่วยให้ร่างกายทำงานได้ตามปกติ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14348" y="2936864"/>
            <a:ext cx="65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17961" dir="2700000" algn="ctr" rotWithShape="0">
              <a:schemeClr val="tx1">
                <a:lumMod val="85000"/>
                <a:lumOff val="15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3. ช่วยเสริมสร้างภูมิต้านทานโรค</a:t>
            </a:r>
            <a:r>
              <a:rPr lang="th-TH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ให้แก่ร่างกาย</a:t>
            </a:r>
            <a:endParaRPr lang="th-TH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85720" y="1281101"/>
            <a:ext cx="424815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cs typeface="IrisUPC" pitchFamily="34" charset="-34"/>
              </a:rPr>
              <a:t>ประโยชน์ของวิตามิน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8542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20" y="1071546"/>
            <a:ext cx="24288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6. น้ำ</a:t>
            </a:r>
            <a:endParaRPr lang="th-T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1214422"/>
            <a:ext cx="89297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 ร่างกายมีน้ำประมาณ 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2/3 ของน้ำหนัก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  น้ำ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จะ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ทำ</a:t>
            </a:r>
          </a:p>
          <a:p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หน้าที่เป็น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ตัวทำ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ละลาย โดยพาสารอาหาร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ไปยังส่วนต่างๆ 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ของร่างกายและ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ช่วย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กำจัดของ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เสียออกจาก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</a:t>
            </a:r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14282" y="2714620"/>
            <a:ext cx="842968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th-TH" sz="3000" b="1" dirty="0" smtClean="0">
                <a:solidFill>
                  <a:srgbClr val="FFFF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 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ความ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ต้องการน้ำของ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  เนื่องจากร่างกาย</a:t>
            </a:r>
          </a:p>
          <a:p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มี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การสูญเสียน้ำอยู่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ตลอด      จึงต้องชดเชย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น้ำส่วน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ที่</a:t>
            </a:r>
          </a:p>
          <a:p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เสีย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ไป เราจึงควรดื่ม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น้ำสะอาด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วันละ 6-8 แก้ว แต่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ใน</a:t>
            </a:r>
          </a:p>
          <a:p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บางครั้งร่างกาย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อาจต้องการมากกว่านั้น 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เพราะอากาศ</a:t>
            </a:r>
          </a:p>
          <a:p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ร้อน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ขึ้น สูญเสียเหงื่อมาก 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รับประทาน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อาหารเค็มจัด </a:t>
            </a:r>
            <a:endParaRPr lang="th-TH" sz="3000" b="1" dirty="0" smtClean="0">
              <a:solidFill>
                <a:srgbClr val="FF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อุจจาระ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ร่วง </a:t>
            </a:r>
            <a:r>
              <a:rPr lang="th-TH" sz="30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หรือ</a:t>
            </a:r>
            <a:r>
              <a:rPr lang="th-TH" sz="30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มีไข้สูง </a:t>
            </a:r>
            <a:endParaRPr lang="th-TH" sz="3000" b="1" dirty="0" smtClean="0">
              <a:solidFill>
                <a:srgbClr val="FF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000" b="1" dirty="0" smtClean="0">
                <a:solidFill>
                  <a:srgbClr val="FFFF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 </a:t>
            </a:r>
            <a:r>
              <a:rPr lang="th-TH" sz="30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</a:t>
            </a:r>
            <a:r>
              <a:rPr lang="th-TH" sz="30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เราจะขาดน้ำเกิน</a:t>
            </a:r>
            <a:r>
              <a:rPr lang="th-TH" sz="30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หนึ่งสัปดาห์</a:t>
            </a:r>
            <a:r>
              <a:rPr lang="th-TH" sz="30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ไม่ได้ </a:t>
            </a:r>
            <a:endParaRPr lang="th-TH" sz="3000" b="1" dirty="0" smtClean="0">
              <a:solidFill>
                <a:srgbClr val="FF0000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0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เพราะถ้า</a:t>
            </a:r>
            <a:r>
              <a:rPr lang="th-TH" sz="30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ร่างกายเสียน้ำ</a:t>
            </a:r>
            <a:r>
              <a:rPr lang="th-TH" sz="30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ไปร้อย</a:t>
            </a:r>
            <a:r>
              <a:rPr lang="th-TH" sz="30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ละ 20 ของน้ำที่มีอยู่ทั้งหมด</a:t>
            </a:r>
            <a:r>
              <a:rPr lang="th-TH" sz="30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ในร่างกาย </a:t>
            </a:r>
            <a:r>
              <a:rPr lang="th-TH" sz="30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จะทำให้ถึง</a:t>
            </a:r>
            <a:r>
              <a:rPr lang="th-TH" sz="3000" b="1" dirty="0" smtClean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แก่ความ</a:t>
            </a:r>
            <a:r>
              <a:rPr lang="th-TH" sz="3000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ตาย</a:t>
            </a:r>
          </a:p>
        </p:txBody>
      </p:sp>
      <p:pic>
        <p:nvPicPr>
          <p:cNvPr id="1032" name="Picture 8" descr="http://www.fitnessgurusam.com/wp-content/uploads/2009/08/drinking_water-10-command.jpg"/>
          <p:cNvPicPr>
            <a:picLocks noChangeAspect="1" noChangeArrowheads="1"/>
          </p:cNvPicPr>
          <p:nvPr/>
        </p:nvPicPr>
        <p:blipFill>
          <a:blip r:embed="rId3"/>
          <a:srcRect l="33523"/>
          <a:stretch>
            <a:fillRect/>
          </a:stretch>
        </p:blipFill>
        <p:spPr bwMode="auto">
          <a:xfrm>
            <a:off x="6143636" y="2357430"/>
            <a:ext cx="2857520" cy="3500443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566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1406" y="1182707"/>
            <a:ext cx="911659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ประโยชน์</a:t>
            </a:r>
            <a:r>
              <a:rPr lang="th-TH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ของน้ำ</a:t>
            </a:r>
          </a:p>
          <a:p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1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. ช่วยให้ร่างกายชุ่มชื้น ผิวหนังสดชื่น</a:t>
            </a:r>
          </a:p>
          <a:p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2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. เป็นส่วนประกอบของเซลล์และเนื้อเยื่อต่างๆ ของ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</a:t>
            </a:r>
          </a:p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3. 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ช่วยในการย่อยอาหาร และลำเลียงอาหารไปยังอวัยวะต่างๆ ของร่างกาย</a:t>
            </a:r>
          </a:p>
          <a:p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4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. ช่วยในการขับถ่ายของเสียต่างๆ ออกจากร่างกาย เช่น ปัสสาวะ เหงื่อ 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    และ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ลมหายใจ</a:t>
            </a:r>
          </a:p>
          <a:p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5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. ช่วยควบคุมอุณหภูมิของร่างกายให้คงที่</a:t>
            </a:r>
          </a:p>
          <a:p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6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. ป้องกันการกระแทกของอวัยวะต่างๆ เช่น น้ำหล่อเลี้ยงในลูกตา 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    ช่อง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หัวใจ ช่อง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ปอด ไข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ข้อต่างๆ เป็นต้น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6238" y="5786454"/>
            <a:ext cx="8553480" cy="9541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solidFill>
              <a:srgbClr val="FF0066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โรค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ที่ทำให้เกิดภาวะขาดน้ำ เช่น ท้องร่วง</a:t>
            </a:r>
          </a:p>
          <a:p>
            <a:pPr algn="ctr"/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อาการขาดน้ำมากจะวิงเวียน เหนื่อยอ่อนเพลีย หมดสติ และอาจถึงชีวิตได้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สี่เหลี่ยมผืนผ้า 2"/>
          <p:cNvSpPr/>
          <p:nvPr/>
        </p:nvSpPr>
        <p:spPr>
          <a:xfrm>
            <a:off x="357190" y="1162467"/>
            <a:ext cx="4286818" cy="6463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ประโยชน์ของอาหาร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cxnSp>
        <p:nvCxnSpPr>
          <p:cNvPr id="6" name="ตัวเชื่อมต่อตรง 5"/>
          <p:cNvCxnSpPr/>
          <p:nvPr/>
        </p:nvCxnSpPr>
        <p:spPr>
          <a:xfrm flipH="1">
            <a:off x="1259632" y="1857364"/>
            <a:ext cx="1588" cy="3362268"/>
          </a:xfrm>
          <a:prstGeom prst="line">
            <a:avLst/>
          </a:prstGeom>
          <a:ln w="76200">
            <a:solidFill>
              <a:srgbClr val="FF0000"/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softEdg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ลูกศรเชื่อมต่อแบบตรง 8"/>
          <p:cNvCxnSpPr/>
          <p:nvPr/>
        </p:nvCxnSpPr>
        <p:spPr>
          <a:xfrm>
            <a:off x="1259632" y="2355842"/>
            <a:ext cx="571504" cy="158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>
            <a:off x="1259632" y="3068634"/>
            <a:ext cx="571504" cy="158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1259632" y="3784602"/>
            <a:ext cx="571504" cy="158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1259632" y="4503664"/>
            <a:ext cx="571504" cy="158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1259632" y="5219632"/>
            <a:ext cx="571504" cy="158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สี่เหลี่ยมผืนผ้า 16"/>
          <p:cNvSpPr/>
          <p:nvPr/>
        </p:nvSpPr>
        <p:spPr>
          <a:xfrm>
            <a:off x="1902574" y="2071678"/>
            <a:ext cx="653619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1.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 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ทำให้ร่างกายเจริญเติบโตตามปกติ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 </a:t>
            </a:r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1902590" y="2786058"/>
            <a:ext cx="6536182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2. ช่วยซ่อมแซมส่วนที่สึกหรอของร่างกาย</a:t>
            </a:r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902574" y="3500438"/>
            <a:ext cx="653619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3. ช่วยให้อวัยวะต่างๆ ของร่างกายทำงานได้ตามปกติ</a:t>
            </a:r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902574" y="4221088"/>
            <a:ext cx="653619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4. ให้พลังงานและความอบอุ่นแก่ร่างกาย</a:t>
            </a:r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1902574" y="4912314"/>
            <a:ext cx="653619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5. ช่วยให้ร่างกายมีความต้านทานโรค</a:t>
            </a:r>
            <a:endParaRPr lang="th-TH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-2312" y="0"/>
            <a:ext cx="5006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th-TH" sz="4800" b="1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IrisUPC" pitchFamily="34" charset="-34"/>
              </a:rPr>
              <a:t>อาหารกับสุขภาพ</a:t>
            </a:r>
            <a:endParaRPr lang="th-TH" sz="4800" b="1" dirty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50" endPos="85000" dir="5400000" sy="-100000" algn="bl" rotWithShape="0"/>
              </a:effectLst>
              <a:cs typeface="IrisUPC" pitchFamily="34" charset="-34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ตัวเชื่อมต่อตรง 4"/>
          <p:cNvCxnSpPr/>
          <p:nvPr/>
        </p:nvCxnSpPr>
        <p:spPr>
          <a:xfrm rot="5400000">
            <a:off x="-1246174" y="3571082"/>
            <a:ext cx="3429024" cy="1588"/>
          </a:xfrm>
          <a:prstGeom prst="line">
            <a:avLst/>
          </a:prstGeom>
          <a:ln w="76200">
            <a:solidFill>
              <a:srgbClr val="00FF00"/>
            </a:solidFill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oft" dir="t"/>
          </a:scene3d>
          <a:sp3d prstMaterial="softEdg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สี่เหลี่ยมผืนผ้า 10"/>
          <p:cNvSpPr/>
          <p:nvPr/>
        </p:nvSpPr>
        <p:spPr>
          <a:xfrm>
            <a:off x="1110486" y="2000240"/>
            <a:ext cx="284885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66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1.</a:t>
            </a:r>
            <a:r>
              <a:rPr lang="en-US" sz="3200" b="1" dirty="0" smtClean="0">
                <a:solidFill>
                  <a:srgbClr val="66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 </a:t>
            </a:r>
            <a:r>
              <a:rPr lang="th-TH" sz="3200" b="1" dirty="0" smtClean="0">
                <a:solidFill>
                  <a:srgbClr val="66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อาหารหลัก มี 5 หมู่</a:t>
            </a:r>
            <a:endParaRPr lang="th-TH" sz="3200" b="1" dirty="0">
              <a:solidFill>
                <a:srgbClr val="66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110486" y="4844489"/>
            <a:ext cx="3461514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rgbClr val="66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2. สารอาหาร มี 6 ประเภท</a:t>
            </a:r>
            <a:endParaRPr lang="th-TH" sz="3200" b="1" dirty="0">
              <a:solidFill>
                <a:srgbClr val="66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 t="485"/>
          <a:stretch>
            <a:fillRect/>
          </a:stretch>
        </p:blipFill>
        <p:spPr bwMode="auto">
          <a:xfrm>
            <a:off x="5214942" y="1000108"/>
            <a:ext cx="394335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ลูกศรเชื่อมต่อแบบตรง 5"/>
          <p:cNvCxnSpPr/>
          <p:nvPr/>
        </p:nvCxnSpPr>
        <p:spPr>
          <a:xfrm>
            <a:off x="467544" y="2284404"/>
            <a:ext cx="571504" cy="1588"/>
          </a:xfrm>
          <a:prstGeom prst="straightConnector1">
            <a:avLst/>
          </a:prstGeom>
          <a:ln w="76200" cmpd="sng">
            <a:solidFill>
              <a:srgbClr val="00FF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/>
          <p:cNvCxnSpPr/>
          <p:nvPr/>
        </p:nvCxnSpPr>
        <p:spPr>
          <a:xfrm>
            <a:off x="467544" y="5141924"/>
            <a:ext cx="571504" cy="1588"/>
          </a:xfrm>
          <a:prstGeom prst="straightConnector1">
            <a:avLst/>
          </a:prstGeom>
          <a:ln w="76200" cmpd="sng">
            <a:solidFill>
              <a:srgbClr val="00FF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สี่เหลี่ยมผืนผ้า 12"/>
          <p:cNvSpPr/>
          <p:nvPr/>
        </p:nvSpPr>
        <p:spPr>
          <a:xfrm>
            <a:off x="727875" y="2629911"/>
            <a:ext cx="3026791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- หมู่ที่ 1 เนื้อ นม ไข่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727875" y="3048656"/>
            <a:ext cx="4817344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- หมู่ที่ 2 ข้าว แป้ง น้ำตาล เผือก มัน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27875" y="3477284"/>
            <a:ext cx="3196709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- หมู่ที่ 3 พืชผักต่างๆ 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727875" y="3905912"/>
            <a:ext cx="2375971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- หมู่ที่ 4 ผลไม้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727875" y="4304709"/>
            <a:ext cx="4232249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- หมู่ที่ 5 ไขมันจากพืชและสัตว์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967610" y="5546727"/>
            <a:ext cx="6340197" cy="107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  - โปรตีน  คาร์โบไฮเดรต  ไขมัน  </a:t>
            </a:r>
          </a:p>
          <a:p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                       วิตามิน  เกลือแร่  และน้ำ 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20" name="สี่เหลี่ยมผืนผ้า 5"/>
          <p:cNvSpPr/>
          <p:nvPr/>
        </p:nvSpPr>
        <p:spPr>
          <a:xfrm>
            <a:off x="-2312" y="0"/>
            <a:ext cx="5006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th-TH" sz="4800" b="1" dirty="0" smtClean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r="5400000" sy="-100000" algn="bl" rotWithShape="0"/>
                </a:effectLst>
                <a:cs typeface="IrisUPC" pitchFamily="34" charset="-34"/>
              </a:rPr>
              <a:t>อาหารกับสุขภาพ</a:t>
            </a:r>
            <a:endParaRPr lang="th-TH" sz="4800" b="1" dirty="0">
              <a:ln w="1143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50" endPos="85000" dir="5400000" sy="-100000" algn="bl" rotWithShape="0"/>
              </a:effectLst>
              <a:cs typeface="IrisUPC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57190" y="1162467"/>
            <a:ext cx="4214810" cy="64633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rgbClr val="FFFF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การแบ่งประเภทของอาหาร</a:t>
            </a:r>
            <a:endParaRPr lang="th-TH" sz="3600" b="1" dirty="0">
              <a:solidFill>
                <a:srgbClr val="FFFF00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สี่เหลี่ยมผืนผ้า 2"/>
          <p:cNvSpPr/>
          <p:nvPr/>
        </p:nvSpPr>
        <p:spPr>
          <a:xfrm>
            <a:off x="285720" y="0"/>
            <a:ext cx="38576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57158" y="1214422"/>
            <a:ext cx="8572560" cy="1569660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หมายถึง สารเคมีชนิดต่างๆ ที่มีอยู่ในอาหาร หน่วยของพลังงานที่วัดได้จากอาหาร เรียกว่า </a:t>
            </a:r>
            <a:r>
              <a:rPr lang="th-TH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แคลอรี   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สารอาหารแต่ละประเภทจะให้แคลอรีไม่เท่ากัน โดยสารอาหาร 1 กรัม จะให้พลังงาน ดังนี้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57158" y="2857496"/>
            <a:ext cx="8572560" cy="584775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-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โปรตีน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ให้พลังงาน 4 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กิโลแคลอรี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57158" y="3500438"/>
            <a:ext cx="8572560" cy="584775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-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คาร์โบไฮเดรต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ให้พลังงาน 4 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กิโลแคลอรี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57158" y="4143380"/>
            <a:ext cx="8572560" cy="584775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-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ไขมัน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ให้พลังงาน 9 กิโลแคลอรี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57158" y="4786322"/>
            <a:ext cx="8572560" cy="584775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-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วิตามิน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ไม่มีพลังงาน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57158" y="5415993"/>
            <a:ext cx="8572560" cy="584775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-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เกลือแร่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ไม่มีพลังงาน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57158" y="6058935"/>
            <a:ext cx="8572560" cy="584775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    </a:t>
            </a:r>
            <a:r>
              <a:rPr lang="th-TH" sz="3200" b="1" dirty="0" smtClean="0">
                <a:solidFill>
                  <a:srgbClr val="0000CC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-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น้ำ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ไม่มีพลังงาน</a:t>
            </a:r>
            <a:endParaRPr lang="th-TH" sz="3200" b="1" dirty="0">
              <a:solidFill>
                <a:srgbClr val="00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pic>
        <p:nvPicPr>
          <p:cNvPr id="1026" name="Picture 2" descr="http://1.bp.blogspot.com/_J2hZfMgUzQU/TPjgcI1qB1I/AAAAAAAAALI/OZgPPu_UqKo/s1600/food-pyramid1-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2636912"/>
            <a:ext cx="4289539" cy="372104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813016" y="4767374"/>
            <a:ext cx="3743325" cy="576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4400" b="1" kern="1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ประเภทของโปรตีน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83568" y="5517976"/>
            <a:ext cx="39957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6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1. โปรตีนที่ได้จากสัตว์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20080" y="6172026"/>
            <a:ext cx="3995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2</a:t>
            </a:r>
            <a:r>
              <a:rPr lang="th-TH" sz="3600" b="1" dirty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. โปรตีนที่ได้</a:t>
            </a:r>
            <a:r>
              <a:rPr lang="th-TH" sz="3600" b="1" dirty="0" smtClean="0"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จากพืช</a:t>
            </a:r>
            <a:endParaRPr lang="th-TH" sz="3600" b="1" dirty="0">
              <a:solidFill>
                <a:srgbClr val="FF0066"/>
              </a:solidFill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14282" y="1988840"/>
            <a:ext cx="4429124" cy="2554545"/>
          </a:xfrm>
          <a:prstGeom prst="rect">
            <a:avLst/>
          </a:prstGeom>
          <a:blipFill dpi="0" rotWithShape="1">
            <a:blip r:embed="rId3">
              <a:alphaModFix amt="56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ร่างกายต้องการโปรตีนเพื่อการเจริญ</a:t>
            </a:r>
          </a:p>
          <a:p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เติบโต ซ่อมแซมส่วนที่สึกหรอ 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สร้างภูมิคุ้มกัน และ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รักษาสมดุล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ของกรด 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– ด่าง ใน</a:t>
            </a:r>
            <a:r>
              <a:rPr lang="th-TH" sz="32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ร่างกายเนื่องจาก</a:t>
            </a:r>
            <a:r>
              <a:rPr lang="th-TH" sz="32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โปรตีนมีฤทธิ์เป็นกรด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14282" y="1142984"/>
            <a:ext cx="2571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1. โปรตีน</a:t>
            </a:r>
            <a:endParaRPr lang="th-T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6947" y="1428736"/>
            <a:ext cx="4175581" cy="2928958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" name="Picture 2" descr="http://www.gimastrading.com/userfiles/image/getty_rm_photo_of_high_protein_food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1142984"/>
            <a:ext cx="4214842" cy="333375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สี่เหลี่ยมผืนผ้า 2"/>
          <p:cNvSpPr/>
          <p:nvPr/>
        </p:nvSpPr>
        <p:spPr>
          <a:xfrm>
            <a:off x="285720" y="0"/>
            <a:ext cx="38576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1172" y="1107768"/>
            <a:ext cx="4271422" cy="344961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/>
          <a:srcRect l="8417" t="12746" r="8417" b="12746"/>
          <a:stretch>
            <a:fillRect/>
          </a:stretch>
        </p:blipFill>
        <p:spPr bwMode="auto">
          <a:xfrm>
            <a:off x="4801172" y="3779381"/>
            <a:ext cx="4271422" cy="2829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/>
          <a:srcRect l="1071" t="1555"/>
          <a:stretch>
            <a:fillRect/>
          </a:stretch>
        </p:blipFill>
        <p:spPr bwMode="auto">
          <a:xfrm>
            <a:off x="5102673" y="2286536"/>
            <a:ext cx="4293863" cy="365444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09600" dist="38100" dir="5400000" sx="97000" sy="97000" algn="t" rotWithShape="0">
              <a:prstClr val="black"/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65273" y="1068848"/>
            <a:ext cx="4416827" cy="56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755576" y="1839921"/>
            <a:ext cx="792088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accent1"/>
            </a:outerShdw>
          </a:effectLst>
        </p:spPr>
        <p:txBody>
          <a:bodyPr wrap="square" anchor="ctr">
            <a:spAutoFit/>
          </a:bodyPr>
          <a:lstStyle/>
          <a:p>
            <a:r>
              <a:rPr lang="en-US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1. สร้างความเจริญเติบโต และซ่อมแซมส่วนที่สึกหรอให้แก่ร่างกาย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755576" y="2413479"/>
            <a:ext cx="864399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accent1"/>
            </a:outerShdw>
          </a:effectLst>
        </p:spPr>
        <p:txBody>
          <a:bodyPr wrap="square" anchor="ctr">
            <a:spAutoFit/>
          </a:bodyPr>
          <a:lstStyle/>
          <a:p>
            <a:r>
              <a:rPr lang="en-US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2. ให้พลังงานแก่ร่างกาย โปรตีน 1 กรัม ให้พลังงานประมาณ </a:t>
            </a:r>
            <a:r>
              <a:rPr lang="th-TH" sz="3000" b="1" dirty="0" smtClean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4 </a:t>
            </a:r>
            <a:r>
              <a:rPr lang="th-TH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กิโลแคลอรี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55576" y="2911492"/>
            <a:ext cx="60483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accent1"/>
            </a:outerShdw>
          </a:effectLst>
        </p:spPr>
        <p:txBody>
          <a:bodyPr anchor="ctr">
            <a:spAutoFit/>
          </a:bodyPr>
          <a:lstStyle/>
          <a:p>
            <a:r>
              <a:rPr lang="en-US" sz="3000" b="1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000" b="1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3. สร้างน้ำย่อย  ฮอร์โมน และสารภูมิคุ้มกันโรค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55576" y="3463949"/>
            <a:ext cx="7416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accent1"/>
            </a:outerShdw>
          </a:effectLst>
        </p:spPr>
        <p:txBody>
          <a:bodyPr anchor="ctr">
            <a:spAutoFit/>
          </a:bodyPr>
          <a:lstStyle/>
          <a:p>
            <a:r>
              <a:rPr lang="en-US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4. ช่วยรักษาความสมดุลของน้ำในเนื้อเยื่อ และเซลล์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55575" y="4064016"/>
            <a:ext cx="81027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accent1"/>
            </a:outerShdw>
          </a:effectLst>
        </p:spPr>
        <p:txBody>
          <a:bodyPr wrap="square" anchor="ctr">
            <a:spAutoFit/>
          </a:bodyPr>
          <a:lstStyle/>
          <a:p>
            <a:r>
              <a:rPr lang="en-US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000" b="1" dirty="0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5. ช่วยรักษาสมดุลของกรดและด่างของร่างกาย (โปรตีนมีฤทธิ์เป็นกรด)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755576" y="4697429"/>
            <a:ext cx="7416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accent1"/>
            </a:outerShdw>
          </a:effectLst>
        </p:spPr>
        <p:txBody>
          <a:bodyPr anchor="ctr">
            <a:spAutoFit/>
          </a:bodyPr>
          <a:lstStyle/>
          <a:p>
            <a:r>
              <a:rPr lang="en-US" sz="3000" b="1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sz="3000" b="1">
                <a:solidFill>
                  <a:srgbClr val="00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6. ร่างกายสามารถใช้โปรตีนแทนคาร์โบไฮเดรตได้</a:t>
            </a:r>
          </a:p>
        </p:txBody>
      </p:sp>
      <p:sp>
        <p:nvSpPr>
          <p:cNvPr id="11" name="WordArt 20"/>
          <p:cNvSpPr>
            <a:spLocks noChangeArrowheads="1" noChangeShapeType="1" noTextEdit="1"/>
          </p:cNvSpPr>
          <p:nvPr/>
        </p:nvSpPr>
        <p:spPr bwMode="auto">
          <a:xfrm>
            <a:off x="204788" y="1177942"/>
            <a:ext cx="4799012" cy="50323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ln w="12700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chemeClr val="bg2">
                      <a:alpha val="80000"/>
                    </a:scheme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ประโยชน์ของโปรตีน</a:t>
            </a:r>
          </a:p>
        </p:txBody>
      </p:sp>
      <p:sp>
        <p:nvSpPr>
          <p:cNvPr id="12" name="WordArt 10"/>
          <p:cNvSpPr>
            <a:spLocks noChangeArrowheads="1" noChangeShapeType="1" noTextEdit="1"/>
          </p:cNvSpPr>
          <p:nvPr/>
        </p:nvSpPr>
        <p:spPr bwMode="auto">
          <a:xfrm>
            <a:off x="571472" y="5429264"/>
            <a:ext cx="8286809" cy="1214446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chemeClr val="tx1">
                <a:lumMod val="95000"/>
                <a:lumOff val="5000"/>
                <a:alpha val="45000"/>
              </a:scheme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2800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7961" dir="2700000" algn="ctr" rotWithShape="0">
                    <a:schemeClr val="tx1">
                      <a:alpha val="80000"/>
                    </a:scheme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ถ้า</a:t>
            </a:r>
            <a:r>
              <a:rPr lang="th-TH" sz="2800" b="1" kern="10" dirty="0">
                <a:ln w="12700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7961" dir="2700000" algn="ctr" rotWithShape="0">
                    <a:schemeClr val="tx1">
                      <a:alpha val="80000"/>
                    </a:scheme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ร่างกายขาดโปรตีน ทำให้ร่างกายเจริญเติบโต </a:t>
            </a:r>
          </a:p>
          <a:p>
            <a:pPr algn="ctr"/>
            <a:r>
              <a:rPr lang="th-TH" sz="2800" b="1" kern="10" dirty="0">
                <a:ln w="12700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7961" dir="2700000" algn="ctr" rotWithShape="0">
                    <a:schemeClr val="tx1">
                      <a:alpha val="80000"/>
                    </a:scheme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ได้ไม่เต็มที่ รูปร่างแคระแกร็น ผอมซูบซีด </a:t>
            </a:r>
          </a:p>
          <a:p>
            <a:pPr algn="ctr"/>
            <a:r>
              <a:rPr lang="th-TH" sz="2800" b="1" kern="10" dirty="0">
                <a:ln w="12700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7961" dir="2700000" algn="ctr" rotWithShape="0">
                    <a:schemeClr val="tx1">
                      <a:alpha val="80000"/>
                    </a:scheme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อ่อนเพลีย ขาด</a:t>
            </a:r>
            <a:r>
              <a:rPr lang="th-TH" sz="2800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7961" dir="2700000" algn="ctr" rotWithShape="0">
                    <a:schemeClr val="tx1">
                      <a:alpha val="80000"/>
                    </a:scheme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ภูมิคุ้มกัน</a:t>
            </a:r>
            <a:r>
              <a:rPr lang="th-TH" sz="2800" b="1" kern="10" dirty="0">
                <a:ln w="12700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7961" dir="2700000" algn="ctr" rotWithShape="0">
                    <a:schemeClr val="tx1">
                      <a:alpha val="80000"/>
                    </a:scheme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โรค</a:t>
            </a:r>
          </a:p>
        </p:txBody>
      </p:sp>
      <p:sp>
        <p:nvSpPr>
          <p:cNvPr id="13" name="สี่เหลี่ยมผืนผ้า 2"/>
          <p:cNvSpPr/>
          <p:nvPr/>
        </p:nvSpPr>
        <p:spPr>
          <a:xfrm>
            <a:off x="285720" y="0"/>
            <a:ext cx="38576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สี่เหลี่ยมผืนผ้า 3"/>
          <p:cNvSpPr/>
          <p:nvPr/>
        </p:nvSpPr>
        <p:spPr>
          <a:xfrm>
            <a:off x="285720" y="0"/>
            <a:ext cx="3566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54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สารอาหาร</a:t>
            </a:r>
            <a:endParaRPr lang="th-TH" sz="54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4499992" y="1846262"/>
            <a:ext cx="4501165" cy="1439862"/>
          </a:xfrm>
          <a:prstGeom prst="rect">
            <a:avLst/>
          </a:prstGeom>
          <a:blipFill dpi="0" rotWithShape="1">
            <a:blip r:embed="rId3">
              <a:alphaModFix amt="55000"/>
            </a:blip>
            <a:srcRect/>
            <a:tile tx="0" ty="0" sx="100000" sy="100000" flip="none" algn="tl"/>
          </a:blip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2800" b="1" kern="10" dirty="0">
                <a:ln w="127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เป็นสารอาหารที่พบมากในข้าว แป้ง น้ำตาล</a:t>
            </a:r>
          </a:p>
          <a:p>
            <a:pPr algn="ctr"/>
            <a:r>
              <a:rPr lang="th-TH" sz="2800" b="1" kern="10" dirty="0">
                <a:ln w="127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เผือก มัน และพืชผักผลไม้ที่มีรสหวาน เช่น</a:t>
            </a:r>
          </a:p>
          <a:p>
            <a:pPr algn="ctr"/>
            <a:r>
              <a:rPr lang="th-TH" sz="2800" b="1" kern="10" dirty="0">
                <a:ln w="12700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ทุเรียน ลำไย มะม่วงสุก เป็นต้น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851920" y="1000108"/>
            <a:ext cx="5577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IrisUPC" pitchFamily="34" charset="-34"/>
              </a:rPr>
              <a:t>2. คาร์โบไฮเดรต</a:t>
            </a:r>
            <a:endParaRPr lang="th-TH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IrisUPC" pitchFamily="34" charset="-34"/>
            </a:endParaRPr>
          </a:p>
        </p:txBody>
      </p:sp>
      <p:pic>
        <p:nvPicPr>
          <p:cNvPr id="1026" name="Picture 2" descr="Perfect Jasmine Rice - Once Upon a Che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56428"/>
            <a:ext cx="4531947" cy="30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ภาวะน้ำตาลในเลือดสูง | คลินิกอายุกรร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556428"/>
            <a:ext cx="4531948" cy="30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มันต่อเผือก - ราคาสินค้า @ ตลาดไท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7" y="1923438"/>
            <a:ext cx="403244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เมื่อเผือกกลายเป็นอาชีพ - Thaihealth.or.th |  สำนักงานกองทุนสนับสนุนการสร้างเสริมสุขภาพ (สสส.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/>
          <a:stretch/>
        </p:blipFill>
        <p:spPr bwMode="auto">
          <a:xfrm>
            <a:off x="228466" y="1923438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ลักษณะทางพฤกษศาสตร์ - ADECS_59012220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838603"/>
            <a:ext cx="2963198" cy="22345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ทุเรียนลาว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r="23258"/>
          <a:stretch/>
        </p:blipFill>
        <p:spPr bwMode="auto">
          <a:xfrm>
            <a:off x="107504" y="1484784"/>
            <a:ext cx="4248472" cy="513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yanan Tungul on Instagram: “หวาน มัน อร่อย ครบรส #ทุเรียน #ทุเรียนหมอนทอง  #หมอนทองปราจีน #durian #AP” Melon Farm” | อาหารอร่อย, อาหาร,  อาหารเพื่อสุขภาพ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2" y="1846262"/>
            <a:ext cx="4193045" cy="46070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เกษตรฯเร่งติดตามสถานการณ์ ลำไยภาคเหนือหวั่น!ล้นตลาด | ข่าวคนล้านนา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/>
          <a:stretch/>
        </p:blipFill>
        <p:spPr bwMode="auto">
          <a:xfrm>
            <a:off x="4498023" y="3542670"/>
            <a:ext cx="4533915" cy="30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จีนอ้าแขนรับลำไยนอกฤดูภาคตะวันออก 4 แสนตัน - โพสต์ทูเดย์ ข่าวเศรษฐกิจ-ธุรกิจ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/>
          <a:stretch/>
        </p:blipFill>
        <p:spPr bwMode="auto">
          <a:xfrm>
            <a:off x="4641696" y="3647336"/>
            <a:ext cx="4248472" cy="2864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มะม่วงสุกปลอม ผลไม้ปลอม เกรดA | Shopee Thailan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1" y="1484783"/>
            <a:ext cx="4229215" cy="513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มะม่วงสุก ผลไม้แก้ท้องผูก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9" y="2283538"/>
            <a:ext cx="3975195" cy="35217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876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0" y="980728"/>
            <a:ext cx="9182100" cy="58963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4282" y="200834"/>
            <a:ext cx="79581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4000" b="1" dirty="0" smtClean="0">
                <a:ln w="11430"/>
                <a:solidFill>
                  <a:srgbClr val="FFC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ประโยชน์ของคาร์โบไฮเดรต</a:t>
            </a:r>
            <a:endParaRPr lang="th-TH" sz="4000" b="1" dirty="0">
              <a:ln w="11430"/>
              <a:solidFill>
                <a:srgbClr val="FFC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5949280"/>
            <a:ext cx="9144000" cy="954107"/>
          </a:xfrm>
          <a:prstGeom prst="rect">
            <a:avLst/>
          </a:prstGeom>
          <a:blipFill dpi="0" rotWithShape="1">
            <a:blip r:embed="rId3">
              <a:alphaModFix amt="69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Iris News" panose="020B0604020202020204" pitchFamily="34" charset="-34"/>
                <a:cs typeface="Iris News" panose="020B0604020202020204" pitchFamily="34" charset="-34"/>
              </a:rPr>
              <a:t>ถ้าร่างกายขาดคาร์โบไฮเดรตจะอ่อนเพลีย การเจริญเติบโตไม่เต็มที่ ถ้ามีมากเกินไปทำให้น้ำหนักมากและอ้วน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51520" y="1127596"/>
            <a:ext cx="4535488" cy="523220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1. ให้พลังงานและความอบอุ่นแก่ร่างกาย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51520" y="1559396"/>
            <a:ext cx="7923242" cy="523220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2. ช่วยให้ร่างกายสามารถนำสารอาหารโปรตีนไปใช้</a:t>
            </a: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ประโยชน์ได้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เต็มที่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51520" y="1992783"/>
            <a:ext cx="6191250" cy="523220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3. เป็นพลังงานสำรอง โดยเก็บสะสมไว้ตามเนื้อเยื่อต่างๆ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51520" y="3266981"/>
            <a:ext cx="8316913" cy="954107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5. ช่วย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เผาผลาญไขมัน ถ้าคาร์โบไฮเดรตมีไม่เพียงพอในอาหาร การใช้ไขมัน</a:t>
            </a: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ใน </a:t>
            </a:r>
          </a:p>
          <a:p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ร่างกายจะ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ไม่สมบูรณ์ด้วย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endParaRPr lang="th-TH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 News" panose="020B0604020202020204" pitchFamily="34" charset="-34"/>
              <a:cs typeface="Iris News" panose="020B0604020202020204" pitchFamily="34" charset="-34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16582" y="4149080"/>
            <a:ext cx="8273419" cy="954107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6. คาร์โบไฮเดรตบางชนิด เช่น กลูโคส เป็นอาหารของเซลล์และเนื้อเยื่อในสมอง</a:t>
            </a:r>
          </a:p>
          <a:p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โมเลกุลของกลูโคสยังใช้ในการสังเคราะห์</a:t>
            </a:r>
            <a:r>
              <a:rPr lang="th-TH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กรดอะ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มิโนในร่างกาย</a:t>
            </a:r>
            <a:r>
              <a:rPr lang="en-US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22958" y="5085184"/>
            <a:ext cx="8821042" cy="954107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7. ร่างกายสามารถเปลี่ยนคาร์โบไฮเดรตที่เหลือเป็นไขมัน</a:t>
            </a: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ได้และ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จะถูกสะสมในร่างกาย </a:t>
            </a:r>
          </a:p>
          <a:p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</a:t>
            </a: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ดังนั้น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ไม่ควรได้รับคาร์โบไฮเดรตมากเกินไป</a:t>
            </a: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</a:p>
        </p:txBody>
      </p:sp>
      <p:pic>
        <p:nvPicPr>
          <p:cNvPr id="13" name="Picture 18" descr="598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0254" y="1000118"/>
            <a:ext cx="1238250" cy="1428750"/>
          </a:xfrm>
          <a:prstGeom prst="rect">
            <a:avLst/>
          </a:prstGeom>
          <a:noFill/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51520" y="2409194"/>
            <a:ext cx="8207375" cy="954107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4. เป็นองค์ประกอบที่สำคัญของตับ ซึ่งเป็นอวัยวะสำคัญของร่างกายในการ</a:t>
            </a: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ขจัด</a:t>
            </a:r>
          </a:p>
          <a:p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</a:t>
            </a:r>
            <a:r>
              <a:rPr lang="th-TH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    สารพิษใน</a:t>
            </a:r>
            <a:r>
              <a:rPr lang="th-TH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 News" panose="020B0604020202020204" pitchFamily="34" charset="-34"/>
                <a:cs typeface="Iris News" panose="020B0604020202020204" pitchFamily="34" charset="-34"/>
              </a:rPr>
              <a:t>เลือด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9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เฉลียง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1963</Words>
  <Application>Microsoft Office PowerPoint</Application>
  <PresentationFormat>On-screen Show (4:3)</PresentationFormat>
  <Paragraphs>294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Angsana New</vt:lpstr>
      <vt:lpstr>Arial</vt:lpstr>
      <vt:lpstr>Arial Black</vt:lpstr>
      <vt:lpstr>Calibri</vt:lpstr>
      <vt:lpstr>Cordia New</vt:lpstr>
      <vt:lpstr>EucrosiaUPC</vt:lpstr>
      <vt:lpstr>FreesiaUPC</vt:lpstr>
      <vt:lpstr>Impact</vt:lpstr>
      <vt:lpstr>Iris News</vt:lpstr>
      <vt:lpstr>IrisUPC</vt:lpstr>
      <vt:lpstr>Times New Roman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Organize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Home</dc:creator>
  <cp:lastModifiedBy>blacky</cp:lastModifiedBy>
  <cp:revision>183</cp:revision>
  <dcterms:created xsi:type="dcterms:W3CDTF">2010-10-21T14:47:46Z</dcterms:created>
  <dcterms:modified xsi:type="dcterms:W3CDTF">2020-08-31T06:10:33Z</dcterms:modified>
</cp:coreProperties>
</file>