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334" r:id="rId7"/>
    <p:sldId id="264" r:id="rId8"/>
    <p:sldId id="265" r:id="rId9"/>
    <p:sldId id="291" r:id="rId10"/>
    <p:sldId id="292" r:id="rId11"/>
    <p:sldId id="261" r:id="rId12"/>
    <p:sldId id="281" r:id="rId13"/>
    <p:sldId id="267" r:id="rId14"/>
    <p:sldId id="283" r:id="rId15"/>
    <p:sldId id="284" r:id="rId16"/>
    <p:sldId id="270" r:id="rId17"/>
    <p:sldId id="271" r:id="rId18"/>
    <p:sldId id="285" r:id="rId19"/>
    <p:sldId id="273" r:id="rId20"/>
    <p:sldId id="274" r:id="rId21"/>
    <p:sldId id="275" r:id="rId22"/>
    <p:sldId id="276" r:id="rId23"/>
    <p:sldId id="335" r:id="rId24"/>
    <p:sldId id="287" r:id="rId25"/>
    <p:sldId id="288" r:id="rId26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663300"/>
    <a:srgbClr val="009900"/>
    <a:srgbClr val="0000CC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32" autoAdjust="0"/>
  </p:normalViewPr>
  <p:slideViewPr>
    <p:cSldViewPr snapToGrid="0">
      <p:cViewPr varScale="1">
        <p:scale>
          <a:sx n="75" d="100"/>
          <a:sy n="75" d="100"/>
        </p:scale>
        <p:origin x="115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22F6E3-0F68-47F7-BB3E-075BA40FF754}" type="doc">
      <dgm:prSet loTypeId="urn:microsoft.com/office/officeart/2005/8/layout/cycle2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C6758270-BF0D-4675-B26E-5C35720EA797}">
      <dgm:prSet phldrT="[Text]" custT="1"/>
      <dgm:spPr>
        <a:solidFill>
          <a:srgbClr val="0000CC"/>
        </a:solidFill>
      </dgm:spPr>
      <dgm:t>
        <a:bodyPr/>
        <a:lstStyle/>
        <a:p>
          <a:r>
            <a: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rPr>
            <a:t>การบริการทางสุขภาพ</a:t>
          </a:r>
          <a:endParaRPr lang="th-TH" sz="2400" dirty="0"/>
        </a:p>
      </dgm:t>
    </dgm:pt>
    <dgm:pt modelId="{E60563AE-DAAA-4BB2-93A4-99091E1ACF1B}" type="parTrans" cxnId="{1A555358-23CE-44AE-91BD-49475612443C}">
      <dgm:prSet/>
      <dgm:spPr/>
      <dgm:t>
        <a:bodyPr/>
        <a:lstStyle/>
        <a:p>
          <a:endParaRPr lang="th-TH"/>
        </a:p>
      </dgm:t>
    </dgm:pt>
    <dgm:pt modelId="{A553634B-9DED-4CA8-B500-13178ABB9565}" type="sibTrans" cxnId="{1A555358-23CE-44AE-91BD-49475612443C}">
      <dgm:prSet/>
      <dgm:spPr>
        <a:solidFill>
          <a:srgbClr val="00B0F0"/>
        </a:solidFill>
      </dgm:spPr>
      <dgm:t>
        <a:bodyPr/>
        <a:lstStyle/>
        <a:p>
          <a:endParaRPr lang="th-TH"/>
        </a:p>
      </dgm:t>
    </dgm:pt>
    <dgm:pt modelId="{1D34F355-F831-4F5E-B7E9-7E0C0C6BC5CB}">
      <dgm:prSet phldrT="[Text]" custT="1"/>
      <dgm:spPr>
        <a:solidFill>
          <a:srgbClr val="9900CC"/>
        </a:solidFill>
      </dgm:spPr>
      <dgm:t>
        <a:bodyPr/>
        <a:lstStyle/>
        <a:p>
          <a:r>
            <a: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rPr>
            <a:t>การส่งเสริมสุขภาพ</a:t>
          </a:r>
          <a:endParaRPr lang="th-TH" sz="2400" dirty="0"/>
        </a:p>
      </dgm:t>
    </dgm:pt>
    <dgm:pt modelId="{F1D1BB41-1B8A-4212-B0DB-114DD10D489B}" type="parTrans" cxnId="{B3E4A0DB-9EC9-45FA-8A2A-6E3B32339889}">
      <dgm:prSet/>
      <dgm:spPr/>
      <dgm:t>
        <a:bodyPr/>
        <a:lstStyle/>
        <a:p>
          <a:endParaRPr lang="th-TH"/>
        </a:p>
      </dgm:t>
    </dgm:pt>
    <dgm:pt modelId="{0F8C9220-7A7B-4480-ADBC-B050C713E176}" type="sibTrans" cxnId="{B3E4A0DB-9EC9-45FA-8A2A-6E3B32339889}">
      <dgm:prSet/>
      <dgm:spPr>
        <a:solidFill>
          <a:srgbClr val="00B0F0"/>
        </a:solidFill>
      </dgm:spPr>
      <dgm:t>
        <a:bodyPr/>
        <a:lstStyle/>
        <a:p>
          <a:endParaRPr lang="th-TH"/>
        </a:p>
      </dgm:t>
    </dgm:pt>
    <dgm:pt modelId="{DCB4BDFD-F94B-46AA-A0A5-698967992A7F}">
      <dgm:prSet phldrT="[Text]" custT="1"/>
      <dgm:spPr>
        <a:solidFill>
          <a:srgbClr val="FF0000"/>
        </a:solidFill>
      </dgm:spPr>
      <dgm:t>
        <a:bodyPr/>
        <a:lstStyle/>
        <a:p>
          <a:r>
            <a: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rPr>
            <a:t>การป้องกันโรค</a:t>
          </a:r>
          <a:endParaRPr lang="th-TH" sz="2800" dirty="0"/>
        </a:p>
      </dgm:t>
    </dgm:pt>
    <dgm:pt modelId="{FBB22B89-EEDC-418C-AED7-5A06A661D2A3}" type="parTrans" cxnId="{A8BAF486-F2DB-46E1-86E9-4D3649D63960}">
      <dgm:prSet/>
      <dgm:spPr/>
      <dgm:t>
        <a:bodyPr/>
        <a:lstStyle/>
        <a:p>
          <a:endParaRPr lang="th-TH"/>
        </a:p>
      </dgm:t>
    </dgm:pt>
    <dgm:pt modelId="{E6917D34-C11B-4C7C-8052-9CAE233306E4}" type="sibTrans" cxnId="{A8BAF486-F2DB-46E1-86E9-4D3649D63960}">
      <dgm:prSet/>
      <dgm:spPr>
        <a:solidFill>
          <a:srgbClr val="00B0F0"/>
        </a:solidFill>
      </dgm:spPr>
      <dgm:t>
        <a:bodyPr/>
        <a:lstStyle/>
        <a:p>
          <a:endParaRPr lang="th-TH"/>
        </a:p>
      </dgm:t>
    </dgm:pt>
    <dgm:pt modelId="{DD4A15E9-6FBA-4559-BD60-A2713BD3E751}">
      <dgm:prSet phldrT="[Text]" custT="1"/>
      <dgm:spPr>
        <a:solidFill>
          <a:srgbClr val="FF0066"/>
        </a:solidFill>
      </dgm:spPr>
      <dgm:t>
        <a:bodyPr/>
        <a:lstStyle/>
        <a:p>
          <a:r>
            <a: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rPr>
            <a:t>การรักษา</a:t>
          </a:r>
        </a:p>
        <a:p>
          <a:r>
            <a: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rPr>
            <a:t>พยาบาล</a:t>
          </a:r>
          <a:endParaRPr lang="th-TH" sz="2800" dirty="0"/>
        </a:p>
      </dgm:t>
    </dgm:pt>
    <dgm:pt modelId="{B864F89B-10C5-4721-90C2-FEE59B2488C2}" type="parTrans" cxnId="{2CB9E962-E930-42EE-9917-C2D16B3358FC}">
      <dgm:prSet/>
      <dgm:spPr/>
      <dgm:t>
        <a:bodyPr/>
        <a:lstStyle/>
        <a:p>
          <a:endParaRPr lang="th-TH"/>
        </a:p>
      </dgm:t>
    </dgm:pt>
    <dgm:pt modelId="{8B02FB50-FA61-4076-BA70-8749274CA92E}" type="sibTrans" cxnId="{2CB9E962-E930-42EE-9917-C2D16B3358FC}">
      <dgm:prSet/>
      <dgm:spPr>
        <a:solidFill>
          <a:srgbClr val="00B0F0"/>
        </a:solidFill>
      </dgm:spPr>
      <dgm:t>
        <a:bodyPr/>
        <a:lstStyle/>
        <a:p>
          <a:endParaRPr lang="th-TH"/>
        </a:p>
      </dgm:t>
    </dgm:pt>
    <dgm:pt modelId="{C9F03DB3-D43D-4375-A4C0-ADCC842AD262}">
      <dgm:prSet phldrT="[Text]" custT="1"/>
      <dgm:spPr>
        <a:solidFill>
          <a:srgbClr val="00B050"/>
        </a:solidFill>
      </dgm:spPr>
      <dgm:t>
        <a:bodyPr/>
        <a:lstStyle/>
        <a:p>
          <a:r>
            <a:rPr lang="th-TH" sz="2400" b="1" strike="noStrik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rPr>
            <a:t>การฟื้นฟูสภาพ</a:t>
          </a:r>
          <a:endParaRPr lang="th-TH" sz="2400" dirty="0"/>
        </a:p>
      </dgm:t>
    </dgm:pt>
    <dgm:pt modelId="{08941F7A-D802-4FE5-8878-DA2D8ADC213D}" type="parTrans" cxnId="{9079ED45-9984-4695-8AD1-0CE0CE81EFDE}">
      <dgm:prSet/>
      <dgm:spPr/>
      <dgm:t>
        <a:bodyPr/>
        <a:lstStyle/>
        <a:p>
          <a:endParaRPr lang="th-TH"/>
        </a:p>
      </dgm:t>
    </dgm:pt>
    <dgm:pt modelId="{3E58E1F6-D67B-4BD9-8BCE-98F01272A786}" type="sibTrans" cxnId="{9079ED45-9984-4695-8AD1-0CE0CE81EFDE}">
      <dgm:prSet/>
      <dgm:spPr>
        <a:solidFill>
          <a:srgbClr val="00B0F0"/>
        </a:solidFill>
      </dgm:spPr>
      <dgm:t>
        <a:bodyPr/>
        <a:lstStyle/>
        <a:p>
          <a:endParaRPr lang="th-TH"/>
        </a:p>
      </dgm:t>
    </dgm:pt>
    <dgm:pt modelId="{C705D613-EC1F-44CE-9715-314F84796D1A}" type="pres">
      <dgm:prSet presAssocID="{EB22F6E3-0F68-47F7-BB3E-075BA40FF754}" presName="cycle" presStyleCnt="0">
        <dgm:presLayoutVars>
          <dgm:dir/>
          <dgm:resizeHandles val="exact"/>
        </dgm:presLayoutVars>
      </dgm:prSet>
      <dgm:spPr/>
    </dgm:pt>
    <dgm:pt modelId="{7DAE6A76-42BA-4415-A272-9A511281D6B6}" type="pres">
      <dgm:prSet presAssocID="{C6758270-BF0D-4675-B26E-5C35720EA797}" presName="node" presStyleLbl="node1" presStyleIdx="0" presStyleCnt="5">
        <dgm:presLayoutVars>
          <dgm:bulletEnabled val="1"/>
        </dgm:presLayoutVars>
      </dgm:prSet>
      <dgm:spPr/>
    </dgm:pt>
    <dgm:pt modelId="{C5143C2F-F0DC-4A44-93F4-DEC80C656EE3}" type="pres">
      <dgm:prSet presAssocID="{A553634B-9DED-4CA8-B500-13178ABB9565}" presName="sibTrans" presStyleLbl="sibTrans2D1" presStyleIdx="0" presStyleCnt="5"/>
      <dgm:spPr/>
    </dgm:pt>
    <dgm:pt modelId="{AE87139A-EA8F-4A19-991A-84D8E0892848}" type="pres">
      <dgm:prSet presAssocID="{A553634B-9DED-4CA8-B500-13178ABB9565}" presName="connectorText" presStyleLbl="sibTrans2D1" presStyleIdx="0" presStyleCnt="5"/>
      <dgm:spPr/>
    </dgm:pt>
    <dgm:pt modelId="{5B0839A6-9D9C-4090-91DF-C33E4B2B386F}" type="pres">
      <dgm:prSet presAssocID="{1D34F355-F831-4F5E-B7E9-7E0C0C6BC5CB}" presName="node" presStyleLbl="node1" presStyleIdx="1" presStyleCnt="5" custRadScaleRad="99600" custRadScaleInc="-208">
        <dgm:presLayoutVars>
          <dgm:bulletEnabled val="1"/>
        </dgm:presLayoutVars>
      </dgm:prSet>
      <dgm:spPr/>
    </dgm:pt>
    <dgm:pt modelId="{174E143D-5D58-4381-AFC7-F18DACECFA37}" type="pres">
      <dgm:prSet presAssocID="{0F8C9220-7A7B-4480-ADBC-B050C713E176}" presName="sibTrans" presStyleLbl="sibTrans2D1" presStyleIdx="1" presStyleCnt="5"/>
      <dgm:spPr/>
    </dgm:pt>
    <dgm:pt modelId="{B3234010-25BB-4CD2-B849-8953B1D6D12F}" type="pres">
      <dgm:prSet presAssocID="{0F8C9220-7A7B-4480-ADBC-B050C713E176}" presName="connectorText" presStyleLbl="sibTrans2D1" presStyleIdx="1" presStyleCnt="5"/>
      <dgm:spPr/>
    </dgm:pt>
    <dgm:pt modelId="{9463D61D-C1D9-4FAB-87A8-A3A6FDF31AC9}" type="pres">
      <dgm:prSet presAssocID="{DCB4BDFD-F94B-46AA-A0A5-698967992A7F}" presName="node" presStyleLbl="node1" presStyleIdx="2" presStyleCnt="5">
        <dgm:presLayoutVars>
          <dgm:bulletEnabled val="1"/>
        </dgm:presLayoutVars>
      </dgm:prSet>
      <dgm:spPr/>
    </dgm:pt>
    <dgm:pt modelId="{6FF91AFE-CAAA-4098-8B7B-F04668854BEF}" type="pres">
      <dgm:prSet presAssocID="{E6917D34-C11B-4C7C-8052-9CAE233306E4}" presName="sibTrans" presStyleLbl="sibTrans2D1" presStyleIdx="2" presStyleCnt="5"/>
      <dgm:spPr/>
    </dgm:pt>
    <dgm:pt modelId="{F5A75EB0-7DF8-449F-A550-315731B13F22}" type="pres">
      <dgm:prSet presAssocID="{E6917D34-C11B-4C7C-8052-9CAE233306E4}" presName="connectorText" presStyleLbl="sibTrans2D1" presStyleIdx="2" presStyleCnt="5"/>
      <dgm:spPr/>
    </dgm:pt>
    <dgm:pt modelId="{FE946D30-39B2-4FC2-A48A-6DFD8C440E95}" type="pres">
      <dgm:prSet presAssocID="{DD4A15E9-6FBA-4559-BD60-A2713BD3E751}" presName="node" presStyleLbl="node1" presStyleIdx="3" presStyleCnt="5">
        <dgm:presLayoutVars>
          <dgm:bulletEnabled val="1"/>
        </dgm:presLayoutVars>
      </dgm:prSet>
      <dgm:spPr/>
    </dgm:pt>
    <dgm:pt modelId="{FAC988A8-9A54-4E4B-A5E2-8ABA892D6893}" type="pres">
      <dgm:prSet presAssocID="{8B02FB50-FA61-4076-BA70-8749274CA92E}" presName="sibTrans" presStyleLbl="sibTrans2D1" presStyleIdx="3" presStyleCnt="5"/>
      <dgm:spPr/>
    </dgm:pt>
    <dgm:pt modelId="{BB24CB99-F01A-40C5-8610-88FE56632705}" type="pres">
      <dgm:prSet presAssocID="{8B02FB50-FA61-4076-BA70-8749274CA92E}" presName="connectorText" presStyleLbl="sibTrans2D1" presStyleIdx="3" presStyleCnt="5"/>
      <dgm:spPr/>
    </dgm:pt>
    <dgm:pt modelId="{206F800C-C211-47F2-B839-6F14C31DA3FD}" type="pres">
      <dgm:prSet presAssocID="{C9F03DB3-D43D-4375-A4C0-ADCC842AD262}" presName="node" presStyleLbl="node1" presStyleIdx="4" presStyleCnt="5">
        <dgm:presLayoutVars>
          <dgm:bulletEnabled val="1"/>
        </dgm:presLayoutVars>
      </dgm:prSet>
      <dgm:spPr/>
    </dgm:pt>
    <dgm:pt modelId="{40A54123-0AAE-4BED-BA3C-D176929192BC}" type="pres">
      <dgm:prSet presAssocID="{3E58E1F6-D67B-4BD9-8BCE-98F01272A786}" presName="sibTrans" presStyleLbl="sibTrans2D1" presStyleIdx="4" presStyleCnt="5"/>
      <dgm:spPr/>
    </dgm:pt>
    <dgm:pt modelId="{D112342D-6330-4D9A-BFDD-CAA0E1E662A9}" type="pres">
      <dgm:prSet presAssocID="{3E58E1F6-D67B-4BD9-8BCE-98F01272A786}" presName="connectorText" presStyleLbl="sibTrans2D1" presStyleIdx="4" presStyleCnt="5"/>
      <dgm:spPr/>
    </dgm:pt>
  </dgm:ptLst>
  <dgm:cxnLst>
    <dgm:cxn modelId="{0296E504-79A0-485F-8CE6-AF194D2FAE23}" type="presOf" srcId="{EB22F6E3-0F68-47F7-BB3E-075BA40FF754}" destId="{C705D613-EC1F-44CE-9715-314F84796D1A}" srcOrd="0" destOrd="0" presId="urn:microsoft.com/office/officeart/2005/8/layout/cycle2"/>
    <dgm:cxn modelId="{2CB9E962-E930-42EE-9917-C2D16B3358FC}" srcId="{EB22F6E3-0F68-47F7-BB3E-075BA40FF754}" destId="{DD4A15E9-6FBA-4559-BD60-A2713BD3E751}" srcOrd="3" destOrd="0" parTransId="{B864F89B-10C5-4721-90C2-FEE59B2488C2}" sibTransId="{8B02FB50-FA61-4076-BA70-8749274CA92E}"/>
    <dgm:cxn modelId="{088DD444-4254-4552-A36F-4B0C8947F435}" type="presOf" srcId="{E6917D34-C11B-4C7C-8052-9CAE233306E4}" destId="{6FF91AFE-CAAA-4098-8B7B-F04668854BEF}" srcOrd="0" destOrd="0" presId="urn:microsoft.com/office/officeart/2005/8/layout/cycle2"/>
    <dgm:cxn modelId="{9079ED45-9984-4695-8AD1-0CE0CE81EFDE}" srcId="{EB22F6E3-0F68-47F7-BB3E-075BA40FF754}" destId="{C9F03DB3-D43D-4375-A4C0-ADCC842AD262}" srcOrd="4" destOrd="0" parTransId="{08941F7A-D802-4FE5-8878-DA2D8ADC213D}" sibTransId="{3E58E1F6-D67B-4BD9-8BCE-98F01272A786}"/>
    <dgm:cxn modelId="{77A9A86C-0D43-4D41-B2A7-4831F2FC8631}" type="presOf" srcId="{E6917D34-C11B-4C7C-8052-9CAE233306E4}" destId="{F5A75EB0-7DF8-449F-A550-315731B13F22}" srcOrd="1" destOrd="0" presId="urn:microsoft.com/office/officeart/2005/8/layout/cycle2"/>
    <dgm:cxn modelId="{F9BAE571-3DA4-4D29-B320-210D1BCDB8D5}" type="presOf" srcId="{1D34F355-F831-4F5E-B7E9-7E0C0C6BC5CB}" destId="{5B0839A6-9D9C-4090-91DF-C33E4B2B386F}" srcOrd="0" destOrd="0" presId="urn:microsoft.com/office/officeart/2005/8/layout/cycle2"/>
    <dgm:cxn modelId="{AB74CC74-542E-4417-BD83-4910E3320BC3}" type="presOf" srcId="{A553634B-9DED-4CA8-B500-13178ABB9565}" destId="{C5143C2F-F0DC-4A44-93F4-DEC80C656EE3}" srcOrd="0" destOrd="0" presId="urn:microsoft.com/office/officeart/2005/8/layout/cycle2"/>
    <dgm:cxn modelId="{1A555358-23CE-44AE-91BD-49475612443C}" srcId="{EB22F6E3-0F68-47F7-BB3E-075BA40FF754}" destId="{C6758270-BF0D-4675-B26E-5C35720EA797}" srcOrd="0" destOrd="0" parTransId="{E60563AE-DAAA-4BB2-93A4-99091E1ACF1B}" sibTransId="{A553634B-9DED-4CA8-B500-13178ABB9565}"/>
    <dgm:cxn modelId="{4C936C81-76CE-4321-9171-E546034ADA3F}" type="presOf" srcId="{0F8C9220-7A7B-4480-ADBC-B050C713E176}" destId="{174E143D-5D58-4381-AFC7-F18DACECFA37}" srcOrd="0" destOrd="0" presId="urn:microsoft.com/office/officeart/2005/8/layout/cycle2"/>
    <dgm:cxn modelId="{C40AE282-79B6-4B3E-99DB-9E8D918BCDD4}" type="presOf" srcId="{8B02FB50-FA61-4076-BA70-8749274CA92E}" destId="{BB24CB99-F01A-40C5-8610-88FE56632705}" srcOrd="1" destOrd="0" presId="urn:microsoft.com/office/officeart/2005/8/layout/cycle2"/>
    <dgm:cxn modelId="{A8BAF486-F2DB-46E1-86E9-4D3649D63960}" srcId="{EB22F6E3-0F68-47F7-BB3E-075BA40FF754}" destId="{DCB4BDFD-F94B-46AA-A0A5-698967992A7F}" srcOrd="2" destOrd="0" parTransId="{FBB22B89-EEDC-418C-AED7-5A06A661D2A3}" sibTransId="{E6917D34-C11B-4C7C-8052-9CAE233306E4}"/>
    <dgm:cxn modelId="{39F26890-FE0F-44B9-A45F-E8DF1367D22E}" type="presOf" srcId="{DCB4BDFD-F94B-46AA-A0A5-698967992A7F}" destId="{9463D61D-C1D9-4FAB-87A8-A3A6FDF31AC9}" srcOrd="0" destOrd="0" presId="urn:microsoft.com/office/officeart/2005/8/layout/cycle2"/>
    <dgm:cxn modelId="{F113C99D-E59D-4CD7-971E-2E336457A3CC}" type="presOf" srcId="{C9F03DB3-D43D-4375-A4C0-ADCC842AD262}" destId="{206F800C-C211-47F2-B839-6F14C31DA3FD}" srcOrd="0" destOrd="0" presId="urn:microsoft.com/office/officeart/2005/8/layout/cycle2"/>
    <dgm:cxn modelId="{44F7B2A4-BF5B-4097-9A4C-9C17EBE3D1C7}" type="presOf" srcId="{DD4A15E9-6FBA-4559-BD60-A2713BD3E751}" destId="{FE946D30-39B2-4FC2-A48A-6DFD8C440E95}" srcOrd="0" destOrd="0" presId="urn:microsoft.com/office/officeart/2005/8/layout/cycle2"/>
    <dgm:cxn modelId="{BCA760D0-EBD6-4271-9602-FC89DDCBDC23}" type="presOf" srcId="{3E58E1F6-D67B-4BD9-8BCE-98F01272A786}" destId="{40A54123-0AAE-4BED-BA3C-D176929192BC}" srcOrd="0" destOrd="0" presId="urn:microsoft.com/office/officeart/2005/8/layout/cycle2"/>
    <dgm:cxn modelId="{DB9422D4-C0E3-4A8D-AE28-18C8891DEB43}" type="presOf" srcId="{3E58E1F6-D67B-4BD9-8BCE-98F01272A786}" destId="{D112342D-6330-4D9A-BFDD-CAA0E1E662A9}" srcOrd="1" destOrd="0" presId="urn:microsoft.com/office/officeart/2005/8/layout/cycle2"/>
    <dgm:cxn modelId="{B3E4A0DB-9EC9-45FA-8A2A-6E3B32339889}" srcId="{EB22F6E3-0F68-47F7-BB3E-075BA40FF754}" destId="{1D34F355-F831-4F5E-B7E9-7E0C0C6BC5CB}" srcOrd="1" destOrd="0" parTransId="{F1D1BB41-1B8A-4212-B0DB-114DD10D489B}" sibTransId="{0F8C9220-7A7B-4480-ADBC-B050C713E176}"/>
    <dgm:cxn modelId="{C479F3E6-C7AF-4061-B6F0-A8DB4AFCA2D5}" type="presOf" srcId="{8B02FB50-FA61-4076-BA70-8749274CA92E}" destId="{FAC988A8-9A54-4E4B-A5E2-8ABA892D6893}" srcOrd="0" destOrd="0" presId="urn:microsoft.com/office/officeart/2005/8/layout/cycle2"/>
    <dgm:cxn modelId="{AC7EFEF2-38F8-470B-B91D-00F3BFDC5F75}" type="presOf" srcId="{C6758270-BF0D-4675-B26E-5C35720EA797}" destId="{7DAE6A76-42BA-4415-A272-9A511281D6B6}" srcOrd="0" destOrd="0" presId="urn:microsoft.com/office/officeart/2005/8/layout/cycle2"/>
    <dgm:cxn modelId="{C73672F9-6781-48E0-B905-21B02DBFA198}" type="presOf" srcId="{0F8C9220-7A7B-4480-ADBC-B050C713E176}" destId="{B3234010-25BB-4CD2-B849-8953B1D6D12F}" srcOrd="1" destOrd="0" presId="urn:microsoft.com/office/officeart/2005/8/layout/cycle2"/>
    <dgm:cxn modelId="{E5188EFF-1A10-448A-A4A9-7A7B05DFD165}" type="presOf" srcId="{A553634B-9DED-4CA8-B500-13178ABB9565}" destId="{AE87139A-EA8F-4A19-991A-84D8E0892848}" srcOrd="1" destOrd="0" presId="urn:microsoft.com/office/officeart/2005/8/layout/cycle2"/>
    <dgm:cxn modelId="{6842B5AC-99A2-484E-A9F8-1D8995C60A22}" type="presParOf" srcId="{C705D613-EC1F-44CE-9715-314F84796D1A}" destId="{7DAE6A76-42BA-4415-A272-9A511281D6B6}" srcOrd="0" destOrd="0" presId="urn:microsoft.com/office/officeart/2005/8/layout/cycle2"/>
    <dgm:cxn modelId="{25A49CC2-7CC4-477B-9324-B3EB3E47F28F}" type="presParOf" srcId="{C705D613-EC1F-44CE-9715-314F84796D1A}" destId="{C5143C2F-F0DC-4A44-93F4-DEC80C656EE3}" srcOrd="1" destOrd="0" presId="urn:microsoft.com/office/officeart/2005/8/layout/cycle2"/>
    <dgm:cxn modelId="{31639A37-12F4-4E78-A228-5ADD092529F8}" type="presParOf" srcId="{C5143C2F-F0DC-4A44-93F4-DEC80C656EE3}" destId="{AE87139A-EA8F-4A19-991A-84D8E0892848}" srcOrd="0" destOrd="0" presId="urn:microsoft.com/office/officeart/2005/8/layout/cycle2"/>
    <dgm:cxn modelId="{D0403F65-A05A-4C88-AF6D-F2FAE8ABE5B0}" type="presParOf" srcId="{C705D613-EC1F-44CE-9715-314F84796D1A}" destId="{5B0839A6-9D9C-4090-91DF-C33E4B2B386F}" srcOrd="2" destOrd="0" presId="urn:microsoft.com/office/officeart/2005/8/layout/cycle2"/>
    <dgm:cxn modelId="{A0F16BBF-48F5-43D5-B0D3-9AE94043CB12}" type="presParOf" srcId="{C705D613-EC1F-44CE-9715-314F84796D1A}" destId="{174E143D-5D58-4381-AFC7-F18DACECFA37}" srcOrd="3" destOrd="0" presId="urn:microsoft.com/office/officeart/2005/8/layout/cycle2"/>
    <dgm:cxn modelId="{824EC993-CF18-4FA9-B07A-E4BA8C8EBD19}" type="presParOf" srcId="{174E143D-5D58-4381-AFC7-F18DACECFA37}" destId="{B3234010-25BB-4CD2-B849-8953B1D6D12F}" srcOrd="0" destOrd="0" presId="urn:microsoft.com/office/officeart/2005/8/layout/cycle2"/>
    <dgm:cxn modelId="{8364DC6D-3CE8-44C6-AC18-340578177AFD}" type="presParOf" srcId="{C705D613-EC1F-44CE-9715-314F84796D1A}" destId="{9463D61D-C1D9-4FAB-87A8-A3A6FDF31AC9}" srcOrd="4" destOrd="0" presId="urn:microsoft.com/office/officeart/2005/8/layout/cycle2"/>
    <dgm:cxn modelId="{FAB07429-8F02-4C13-984F-BA9C8B2663CB}" type="presParOf" srcId="{C705D613-EC1F-44CE-9715-314F84796D1A}" destId="{6FF91AFE-CAAA-4098-8B7B-F04668854BEF}" srcOrd="5" destOrd="0" presId="urn:microsoft.com/office/officeart/2005/8/layout/cycle2"/>
    <dgm:cxn modelId="{C0D54C50-C7E0-46BB-825E-0E217F8E3156}" type="presParOf" srcId="{6FF91AFE-CAAA-4098-8B7B-F04668854BEF}" destId="{F5A75EB0-7DF8-449F-A550-315731B13F22}" srcOrd="0" destOrd="0" presId="urn:microsoft.com/office/officeart/2005/8/layout/cycle2"/>
    <dgm:cxn modelId="{479A61EC-4A31-4314-8655-06B7656CBB50}" type="presParOf" srcId="{C705D613-EC1F-44CE-9715-314F84796D1A}" destId="{FE946D30-39B2-4FC2-A48A-6DFD8C440E95}" srcOrd="6" destOrd="0" presId="urn:microsoft.com/office/officeart/2005/8/layout/cycle2"/>
    <dgm:cxn modelId="{E707B350-F21B-4431-A5CB-443CF54EC00D}" type="presParOf" srcId="{C705D613-EC1F-44CE-9715-314F84796D1A}" destId="{FAC988A8-9A54-4E4B-A5E2-8ABA892D6893}" srcOrd="7" destOrd="0" presId="urn:microsoft.com/office/officeart/2005/8/layout/cycle2"/>
    <dgm:cxn modelId="{227D9FDD-F1EF-4AA6-A0BA-6DB6D79FF503}" type="presParOf" srcId="{FAC988A8-9A54-4E4B-A5E2-8ABA892D6893}" destId="{BB24CB99-F01A-40C5-8610-88FE56632705}" srcOrd="0" destOrd="0" presId="urn:microsoft.com/office/officeart/2005/8/layout/cycle2"/>
    <dgm:cxn modelId="{DE1B31B9-636F-4A35-8E74-C32A20148E9D}" type="presParOf" srcId="{C705D613-EC1F-44CE-9715-314F84796D1A}" destId="{206F800C-C211-47F2-B839-6F14C31DA3FD}" srcOrd="8" destOrd="0" presId="urn:microsoft.com/office/officeart/2005/8/layout/cycle2"/>
    <dgm:cxn modelId="{7FEFB9CE-7DE3-4CC9-9D32-CCB456B99DC4}" type="presParOf" srcId="{C705D613-EC1F-44CE-9715-314F84796D1A}" destId="{40A54123-0AAE-4BED-BA3C-D176929192BC}" srcOrd="9" destOrd="0" presId="urn:microsoft.com/office/officeart/2005/8/layout/cycle2"/>
    <dgm:cxn modelId="{A8993E1A-4A18-4FEE-BA41-CC8A12757963}" type="presParOf" srcId="{40A54123-0AAE-4BED-BA3C-D176929192BC}" destId="{D112342D-6330-4D9A-BFDD-CAA0E1E662A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E6A76-42BA-4415-A272-9A511281D6B6}">
      <dsp:nvSpPr>
        <dsp:cNvPr id="0" name=""/>
        <dsp:cNvSpPr/>
      </dsp:nvSpPr>
      <dsp:spPr>
        <a:xfrm>
          <a:off x="2861583" y="821"/>
          <a:ext cx="1653199" cy="1653199"/>
        </a:xfrm>
        <a:prstGeom prst="ellipse">
          <a:avLst/>
        </a:prstGeom>
        <a:solidFill>
          <a:srgbClr val="0000C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rPr>
            <a:t>การบริการทางสุขภาพ</a:t>
          </a:r>
          <a:endParaRPr lang="th-TH" sz="2400" kern="1200" dirty="0"/>
        </a:p>
      </dsp:txBody>
      <dsp:txXfrm>
        <a:off x="3103688" y="242926"/>
        <a:ext cx="1168989" cy="1168989"/>
      </dsp:txXfrm>
    </dsp:sp>
    <dsp:sp modelId="{C5143C2F-F0DC-4A44-93F4-DEC80C656EE3}">
      <dsp:nvSpPr>
        <dsp:cNvPr id="0" name=""/>
        <dsp:cNvSpPr/>
      </dsp:nvSpPr>
      <dsp:spPr>
        <a:xfrm rot="2167249">
          <a:off x="4459913" y="1270314"/>
          <a:ext cx="434894" cy="557954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000" kern="1200"/>
        </a:p>
      </dsp:txBody>
      <dsp:txXfrm>
        <a:off x="4472453" y="1343450"/>
        <a:ext cx="304426" cy="334772"/>
      </dsp:txXfrm>
    </dsp:sp>
    <dsp:sp modelId="{5B0839A6-9D9C-4090-91DF-C33E4B2B386F}">
      <dsp:nvSpPr>
        <dsp:cNvPr id="0" name=""/>
        <dsp:cNvSpPr/>
      </dsp:nvSpPr>
      <dsp:spPr>
        <a:xfrm>
          <a:off x="4859822" y="1459074"/>
          <a:ext cx="1653199" cy="1653199"/>
        </a:xfrm>
        <a:prstGeom prst="ellipse">
          <a:avLst/>
        </a:prstGeom>
        <a:solidFill>
          <a:srgbClr val="9900C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rPr>
            <a:t>การส่งเสริมสุขภาพ</a:t>
          </a:r>
          <a:endParaRPr lang="th-TH" sz="2400" kern="1200" dirty="0"/>
        </a:p>
      </dsp:txBody>
      <dsp:txXfrm>
        <a:off x="5101927" y="1701179"/>
        <a:ext cx="1168989" cy="1168989"/>
      </dsp:txXfrm>
    </dsp:sp>
    <dsp:sp modelId="{174E143D-5D58-4381-AFC7-F18DACECFA37}">
      <dsp:nvSpPr>
        <dsp:cNvPr id="0" name=""/>
        <dsp:cNvSpPr/>
      </dsp:nvSpPr>
      <dsp:spPr>
        <a:xfrm rot="6468284">
          <a:off x="5092692" y="3174670"/>
          <a:ext cx="437255" cy="557954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000" kern="1200"/>
        </a:p>
      </dsp:txBody>
      <dsp:txXfrm rot="10800000">
        <a:off x="5178335" y="3223814"/>
        <a:ext cx="306079" cy="334772"/>
      </dsp:txXfrm>
    </dsp:sp>
    <dsp:sp modelId="{9463D61D-C1D9-4FAB-87A8-A3A6FDF31AC9}">
      <dsp:nvSpPr>
        <dsp:cNvPr id="0" name=""/>
        <dsp:cNvSpPr/>
      </dsp:nvSpPr>
      <dsp:spPr>
        <a:xfrm>
          <a:off x="4102050" y="3818587"/>
          <a:ext cx="1653199" cy="1653199"/>
        </a:xfrm>
        <a:prstGeom prst="ellipse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rPr>
            <a:t>การป้องกันโรค</a:t>
          </a:r>
          <a:endParaRPr lang="th-TH" sz="2800" kern="1200" dirty="0"/>
        </a:p>
      </dsp:txBody>
      <dsp:txXfrm>
        <a:off x="4344155" y="4060692"/>
        <a:ext cx="1168989" cy="1168989"/>
      </dsp:txXfrm>
    </dsp:sp>
    <dsp:sp modelId="{6FF91AFE-CAAA-4098-8B7B-F04668854BEF}">
      <dsp:nvSpPr>
        <dsp:cNvPr id="0" name=""/>
        <dsp:cNvSpPr/>
      </dsp:nvSpPr>
      <dsp:spPr>
        <a:xfrm rot="10800000">
          <a:off x="3481249" y="4366209"/>
          <a:ext cx="438699" cy="557954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000" kern="1200"/>
        </a:p>
      </dsp:txBody>
      <dsp:txXfrm rot="10800000">
        <a:off x="3612859" y="4477800"/>
        <a:ext cx="307089" cy="334772"/>
      </dsp:txXfrm>
    </dsp:sp>
    <dsp:sp modelId="{FE946D30-39B2-4FC2-A48A-6DFD8C440E95}">
      <dsp:nvSpPr>
        <dsp:cNvPr id="0" name=""/>
        <dsp:cNvSpPr/>
      </dsp:nvSpPr>
      <dsp:spPr>
        <a:xfrm>
          <a:off x="1621116" y="3818587"/>
          <a:ext cx="1653199" cy="1653199"/>
        </a:xfrm>
        <a:prstGeom prst="ellipse">
          <a:avLst/>
        </a:prstGeom>
        <a:solidFill>
          <a:srgbClr val="FF00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rPr>
            <a:t>การรักษา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rPr>
            <a:t>พยาบาล</a:t>
          </a:r>
          <a:endParaRPr lang="th-TH" sz="2800" kern="1200" dirty="0"/>
        </a:p>
      </dsp:txBody>
      <dsp:txXfrm>
        <a:off x="1863221" y="4060692"/>
        <a:ext cx="1168989" cy="1168989"/>
      </dsp:txXfrm>
    </dsp:sp>
    <dsp:sp modelId="{FAC988A8-9A54-4E4B-A5E2-8ABA892D6893}">
      <dsp:nvSpPr>
        <dsp:cNvPr id="0" name=""/>
        <dsp:cNvSpPr/>
      </dsp:nvSpPr>
      <dsp:spPr>
        <a:xfrm rot="15120000">
          <a:off x="1848876" y="3198263"/>
          <a:ext cx="438699" cy="557954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000" kern="1200"/>
        </a:p>
      </dsp:txBody>
      <dsp:txXfrm rot="10800000">
        <a:off x="1935016" y="3372438"/>
        <a:ext cx="307089" cy="334772"/>
      </dsp:txXfrm>
    </dsp:sp>
    <dsp:sp modelId="{206F800C-C211-47F2-B839-6F14C31DA3FD}">
      <dsp:nvSpPr>
        <dsp:cNvPr id="0" name=""/>
        <dsp:cNvSpPr/>
      </dsp:nvSpPr>
      <dsp:spPr>
        <a:xfrm>
          <a:off x="854464" y="1459078"/>
          <a:ext cx="1653199" cy="1653199"/>
        </a:xfrm>
        <a:prstGeom prst="ellipse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strike="noStrik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rPr>
            <a:t>การฟื้นฟูสภาพ</a:t>
          </a:r>
          <a:endParaRPr lang="th-TH" sz="2400" kern="1200" dirty="0"/>
        </a:p>
      </dsp:txBody>
      <dsp:txXfrm>
        <a:off x="1096569" y="1701183"/>
        <a:ext cx="1168989" cy="1168989"/>
      </dsp:txXfrm>
    </dsp:sp>
    <dsp:sp modelId="{40A54123-0AAE-4BED-BA3C-D176929192BC}">
      <dsp:nvSpPr>
        <dsp:cNvPr id="0" name=""/>
        <dsp:cNvSpPr/>
      </dsp:nvSpPr>
      <dsp:spPr>
        <a:xfrm rot="19440000">
          <a:off x="2455229" y="1284870"/>
          <a:ext cx="438699" cy="557954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000" kern="1200"/>
        </a:p>
      </dsp:txBody>
      <dsp:txXfrm>
        <a:off x="2467797" y="1435140"/>
        <a:ext cx="307089" cy="3347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95227-26B4-46A5-9CCF-8363A8641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3717E2-8DDD-479B-A546-7997327AB0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272A5-3742-49B3-BFB6-067383BF5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CAFF-ACF1-43A4-8EA6-758AE404F3BD}" type="datetimeFigureOut">
              <a:rPr lang="th-TH" smtClean="0"/>
              <a:t>15/10/65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0DC28-A2F2-4474-B06D-402C68734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815DB-89AB-44A4-8CBB-86C08FAD5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4CE-4737-4618-8EAF-FF3D38D40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3601029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03981-F92C-47C7-BFD8-B94BF5020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5EB15-0E47-48B8-BCE0-83166A7F7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4A924-7913-4EA4-A589-12137E16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CAFF-ACF1-43A4-8EA6-758AE404F3BD}" type="datetimeFigureOut">
              <a:rPr lang="th-TH" smtClean="0"/>
              <a:t>15/10/65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39E77-3053-4D6F-BC11-8D9B760D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542E2-5E3E-4D5F-BF94-4AADA60A3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4CE-4737-4618-8EAF-FF3D38D40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9859153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5503B-7C3E-4081-80D1-79BF5E40F5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F1EC08-40A5-4BDB-AD48-09132903B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3A5EC-D360-4DDB-AA46-9874BE429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CAFF-ACF1-43A4-8EA6-758AE404F3BD}" type="datetimeFigureOut">
              <a:rPr lang="th-TH" smtClean="0"/>
              <a:t>15/10/65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B0293-598B-430B-BDCB-D065C264F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0BE15-B590-45DE-9025-4D964C1B3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4CE-4737-4618-8EAF-FF3D38D40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528318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752B4-BE1C-4E91-BE62-565DE5216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633DE-FA39-41F0-BCA5-8F3CECD70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FEED3-BB87-4E44-9435-CFA7454DC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CAFF-ACF1-43A4-8EA6-758AE404F3BD}" type="datetimeFigureOut">
              <a:rPr lang="th-TH" smtClean="0"/>
              <a:t>15/10/65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15581-7EEA-4118-9BDC-3CF215FD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5EAEC-8EB6-49CD-A00A-8BA661B86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4CE-4737-4618-8EAF-FF3D38D40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7171556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43224-7CF0-457C-947D-4A508480A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D96A5-A2AA-4146-8F5F-A6DD59944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3F704-C085-4E79-9C05-6E62C0AD5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CAFF-ACF1-43A4-8EA6-758AE404F3BD}" type="datetimeFigureOut">
              <a:rPr lang="th-TH" smtClean="0"/>
              <a:t>15/10/65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09FF4-BB6B-4F74-B15C-190940EF5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49985-2F11-43D3-9B6C-FE7121419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4CE-4737-4618-8EAF-FF3D38D40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55320222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1C38B-007D-4E84-A9BB-C3ABAE1E3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91520-A312-40D5-A1C8-BE2B1A704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A856B8-0ED8-4A34-AA4E-21557EB56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2D3C9F-4CF8-4A2C-A1EF-97F91F76B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CAFF-ACF1-43A4-8EA6-758AE404F3BD}" type="datetimeFigureOut">
              <a:rPr lang="th-TH" smtClean="0"/>
              <a:t>15/10/65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F3E9D-B881-435D-9585-398B194F0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9C5E1-A2DB-45FC-9BCF-35B2339E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4CE-4737-4618-8EAF-FF3D38D40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68374555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3F56F-1EC5-43C0-B145-2A15F602F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1EE0D-9E11-42E1-846F-ED55DD095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370DDE-ABF0-4152-8141-67E5C9C63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F8EA33-9947-4BB7-81B7-E035600638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F6368F-8F73-4206-BDD2-14D8E5DF53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505BBB-DCE4-49CE-986E-5E664F27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CAFF-ACF1-43A4-8EA6-758AE404F3BD}" type="datetimeFigureOut">
              <a:rPr lang="th-TH" smtClean="0"/>
              <a:t>15/10/65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66D99C-448F-45BA-BA8E-989105AE8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FF6057-4563-4B73-8C55-D4DACA2DB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4CE-4737-4618-8EAF-FF3D38D40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7123494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18B2B-D7D7-49CC-846F-89C00E146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24FA09-82FE-4CA9-949B-55806B424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CAFF-ACF1-43A4-8EA6-758AE404F3BD}" type="datetimeFigureOut">
              <a:rPr lang="th-TH" smtClean="0"/>
              <a:t>15/10/65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5A52F6-D08E-4AD0-B0CF-1445D2BFC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5F2AAD-1142-4E23-B9BC-2EEC5A8E4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4CE-4737-4618-8EAF-FF3D38D40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1508053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257DBD-0560-43E7-AABC-971939517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CAFF-ACF1-43A4-8EA6-758AE404F3BD}" type="datetimeFigureOut">
              <a:rPr lang="th-TH" smtClean="0"/>
              <a:t>15/10/65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EC6346-1664-4779-AD5A-54DD67EC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801E5-6A59-4538-9073-5C87DCA3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4CE-4737-4618-8EAF-FF3D38D40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4182195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DA3F2-7EA0-4F6E-A82B-E2261E588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BD6BC-4509-4C88-B042-A5C6442D0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0A8C57-7D0D-4E89-92EB-A53C8FEFB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3A7E4-5A25-481C-88AC-99BAA6DDC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CAFF-ACF1-43A4-8EA6-758AE404F3BD}" type="datetimeFigureOut">
              <a:rPr lang="th-TH" smtClean="0"/>
              <a:t>15/10/65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7A92F3-824E-4AD0-A49A-7B645AFDB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A8BEC-AFC5-4BE4-B31F-9ACED2B92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4CE-4737-4618-8EAF-FF3D38D40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202477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90B7D-9ECE-4AB2-AFF8-B83A26A1D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EC25A1-A411-4A5E-B461-3400B2FEC9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0D8D6-C92D-41A2-8D38-46AB4D139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6B36FB-2C7C-4EB1-BCB6-1B6AA8F13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9CAFF-ACF1-43A4-8EA6-758AE404F3BD}" type="datetimeFigureOut">
              <a:rPr lang="th-TH" smtClean="0"/>
              <a:t>15/10/65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330C7-B78F-4BA4-9E0E-041D89CDF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842B3-E0CD-4E50-8C70-8FB3A618E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14CE-4737-4618-8EAF-FF3D38D40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302755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617164-1EE8-40DD-A3CC-EA0DEAF97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5B51B-C24E-43B6-8E09-CD4381D92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85647-D467-4D68-BAE4-00DD92F927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9CAFF-ACF1-43A4-8EA6-758AE404F3BD}" type="datetimeFigureOut">
              <a:rPr lang="th-TH" smtClean="0"/>
              <a:t>15/10/65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B6465-00C6-4671-8178-8D5CD1016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0236E-9CDB-4632-9A8D-D14F9DF41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014CE-4737-4618-8EAF-FF3D38D40A3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1327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30.gif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31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45.jpeg"/><Relationship Id="rId3" Type="http://schemas.openxmlformats.org/officeDocument/2006/relationships/image" Target="../media/image1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3.jpeg"/><Relationship Id="rId20" Type="http://schemas.openxmlformats.org/officeDocument/2006/relationships/image" Target="../media/image47.jpeg"/><Relationship Id="rId1" Type="http://schemas.openxmlformats.org/officeDocument/2006/relationships/tags" Target="../tags/tag11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gif"/><Relationship Id="rId15" Type="http://schemas.openxmlformats.org/officeDocument/2006/relationships/image" Target="../media/image42.png"/><Relationship Id="rId10" Type="http://schemas.openxmlformats.org/officeDocument/2006/relationships/image" Target="../media/image37.jpeg"/><Relationship Id="rId19" Type="http://schemas.openxmlformats.org/officeDocument/2006/relationships/image" Target="../media/image46.jpeg"/><Relationship Id="rId4" Type="http://schemas.openxmlformats.org/officeDocument/2006/relationships/image" Target="../media/image2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1.jpeg"/><Relationship Id="rId7" Type="http://schemas.openxmlformats.org/officeDocument/2006/relationships/image" Target="../media/image6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.jpeg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1.jpeg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1.jpeg"/><Relationship Id="rId7" Type="http://schemas.openxmlformats.org/officeDocument/2006/relationships/image" Target="../media/image7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1.jpeg"/><Relationship Id="rId7" Type="http://schemas.openxmlformats.org/officeDocument/2006/relationships/image" Target="../media/image8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80.pn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58.jpeg"/><Relationship Id="rId9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18" Type="http://schemas.openxmlformats.org/officeDocument/2006/relationships/image" Target="../media/image100.jpeg"/><Relationship Id="rId3" Type="http://schemas.openxmlformats.org/officeDocument/2006/relationships/image" Target="../media/image1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17" Type="http://schemas.openxmlformats.org/officeDocument/2006/relationships/image" Target="../media/image99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98.jpeg"/><Relationship Id="rId1" Type="http://schemas.openxmlformats.org/officeDocument/2006/relationships/tags" Target="../tags/tag23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5" Type="http://schemas.openxmlformats.org/officeDocument/2006/relationships/image" Target="../media/image9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Relationship Id="rId1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6.jpeg"/><Relationship Id="rId1" Type="http://schemas.openxmlformats.org/officeDocument/2006/relationships/tags" Target="../tags/tag8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4" Type="http://schemas.openxmlformats.org/officeDocument/2006/relationships/image" Target="../media/image2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>
            <a:extLst>
              <a:ext uri="{FF2B5EF4-FFF2-40B4-BE49-F238E27FC236}">
                <a16:creationId xmlns:a16="http://schemas.microsoft.com/office/drawing/2014/main" id="{6EF87947-5528-417B-A3BB-CC4205DA4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1221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9">
            <a:extLst>
              <a:ext uri="{FF2B5EF4-FFF2-40B4-BE49-F238E27FC236}">
                <a16:creationId xmlns:a16="http://schemas.microsoft.com/office/drawing/2014/main" id="{9A6E4BDB-15D1-43C2-9593-0B8A6A9DD7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850" y="2060575"/>
            <a:ext cx="11324628" cy="2736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 dirty="0">
                <a:solidFill>
                  <a:srgbClr val="FF0000"/>
                </a:solidFill>
                <a:effectLst>
                  <a:prstShdw prst="shdw17" dist="17961" dir="13500000">
                    <a:srgbClr val="990000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การเลือกใช้บริการสุขภาพ</a:t>
            </a:r>
          </a:p>
          <a:p>
            <a:pPr algn="ctr"/>
            <a:r>
              <a:rPr lang="th-TH" sz="3600" b="1" kern="10" dirty="0">
                <a:solidFill>
                  <a:srgbClr val="FF0000"/>
                </a:solidFill>
                <a:effectLst>
                  <a:prstShdw prst="shdw17" dist="17961" dir="13500000">
                    <a:srgbClr val="990000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ในชีวิตประจำวัน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63754D42-9B5D-469D-A522-345C53AB8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76250"/>
            <a:ext cx="7019450" cy="7016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th-TH" alt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บทเรียนเพื่อการศึกษาวิชาสุขศึกษา</a:t>
            </a: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667E56DB-0586-44C1-9185-EE21F793F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3950"/>
            <a:ext cx="1148752" cy="7016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เรื่อง</a:t>
            </a: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8CD6FF37-C917-4128-8475-8E4AFD125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9283" y="5589588"/>
            <a:ext cx="3930723" cy="57943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โดย...ครูอนันต์  นุชเทศ</a:t>
            </a: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E11B1282-2E28-4992-AD23-F37EA9053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8938" y="6162675"/>
            <a:ext cx="4332680" cy="584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ระดับชั้นมัธยมศึกษาปีที่ </a:t>
            </a:r>
            <a:r>
              <a:rPr lang="en-US" altLang="th-TH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2</a:t>
            </a:r>
            <a:endParaRPr lang="th-TH" altLang="th-TH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78617774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1B90CC08-611A-4E28-8E74-AF152FCE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122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6AE1013-0CD1-49A1-BCFE-F42624B49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id="{C31ED409-466A-409F-B086-8525998F36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6961716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solidFill>
                  <a:srgbClr val="00FFFF"/>
                </a:solidFill>
                <a:effectLst>
                  <a:prstShdw prst="shdw17" dist="17961" dir="13500000">
                    <a:srgbClr val="009999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โครงสร้างและบทบาทของสถานบริการสุขภาพ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D5114A-0D45-4C0C-91AC-B761188C784E}"/>
              </a:ext>
            </a:extLst>
          </p:cNvPr>
          <p:cNvCxnSpPr>
            <a:cxnSpLocks/>
          </p:cNvCxnSpPr>
          <p:nvPr/>
        </p:nvCxnSpPr>
        <p:spPr>
          <a:xfrm flipV="1">
            <a:off x="1678403" y="1995772"/>
            <a:ext cx="8994850" cy="1283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4AC8B4-CD19-4548-8817-1E13F3E39BEE}"/>
              </a:ext>
            </a:extLst>
          </p:cNvPr>
          <p:cNvCxnSpPr/>
          <p:nvPr/>
        </p:nvCxnSpPr>
        <p:spPr>
          <a:xfrm>
            <a:off x="1688563" y="1984806"/>
            <a:ext cx="0" cy="579471"/>
          </a:xfrm>
          <a:prstGeom prst="line">
            <a:avLst/>
          </a:prstGeom>
          <a:ln w="5715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0F8D0C7-8293-4D14-BFF5-45BEAA6A6201}"/>
              </a:ext>
            </a:extLst>
          </p:cNvPr>
          <p:cNvCxnSpPr/>
          <p:nvPr/>
        </p:nvCxnSpPr>
        <p:spPr>
          <a:xfrm>
            <a:off x="10673253" y="1961969"/>
            <a:ext cx="0" cy="579471"/>
          </a:xfrm>
          <a:prstGeom prst="line">
            <a:avLst/>
          </a:prstGeom>
          <a:ln w="5715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FDC318-6B64-4B09-B6EA-3B408A223B97}"/>
              </a:ext>
            </a:extLst>
          </p:cNvPr>
          <p:cNvCxnSpPr>
            <a:cxnSpLocks/>
          </p:cNvCxnSpPr>
          <p:nvPr/>
        </p:nvCxnSpPr>
        <p:spPr>
          <a:xfrm>
            <a:off x="4580625" y="2008601"/>
            <a:ext cx="0" cy="560946"/>
          </a:xfrm>
          <a:prstGeom prst="line">
            <a:avLst/>
          </a:prstGeom>
          <a:ln w="5715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D3F74E-2F29-43CE-B2F5-3E1332D1A015}"/>
              </a:ext>
            </a:extLst>
          </p:cNvPr>
          <p:cNvCxnSpPr/>
          <p:nvPr/>
        </p:nvCxnSpPr>
        <p:spPr>
          <a:xfrm>
            <a:off x="7627045" y="1977192"/>
            <a:ext cx="0" cy="579471"/>
          </a:xfrm>
          <a:prstGeom prst="line">
            <a:avLst/>
          </a:prstGeom>
          <a:ln w="5715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B77C318-BE57-497B-B019-22FB4AA61666}"/>
              </a:ext>
            </a:extLst>
          </p:cNvPr>
          <p:cNvCxnSpPr>
            <a:cxnSpLocks/>
          </p:cNvCxnSpPr>
          <p:nvPr/>
        </p:nvCxnSpPr>
        <p:spPr>
          <a:xfrm>
            <a:off x="6077546" y="1713814"/>
            <a:ext cx="0" cy="29478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6">
            <a:extLst>
              <a:ext uri="{FF2B5EF4-FFF2-40B4-BE49-F238E27FC236}">
                <a16:creationId xmlns:a16="http://schemas.microsoft.com/office/drawing/2014/main" id="{616F9E4F-349A-4A0C-AC69-FBB9A65F7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9413" y="1129039"/>
            <a:ext cx="3753173" cy="584775"/>
          </a:xfrm>
          <a:prstGeom prst="rect">
            <a:avLst/>
          </a:prstGeom>
          <a:solidFill>
            <a:srgbClr val="FF006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การจัดระดับการบริการสุขภาพ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0CEBF4E-5023-487D-9ADB-C126A21A1F3D}"/>
              </a:ext>
            </a:extLst>
          </p:cNvPr>
          <p:cNvCxnSpPr>
            <a:cxnSpLocks/>
          </p:cNvCxnSpPr>
          <p:nvPr/>
        </p:nvCxnSpPr>
        <p:spPr>
          <a:xfrm>
            <a:off x="676705" y="2900686"/>
            <a:ext cx="0" cy="330707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6">
            <a:extLst>
              <a:ext uri="{FF2B5EF4-FFF2-40B4-BE49-F238E27FC236}">
                <a16:creationId xmlns:a16="http://schemas.microsoft.com/office/drawing/2014/main" id="{91ED867F-9174-40DF-9B3D-D9140C4B1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4" y="2564277"/>
            <a:ext cx="2564391" cy="400110"/>
          </a:xfrm>
          <a:prstGeom prst="rect">
            <a:avLst/>
          </a:prstGeom>
          <a:solidFill>
            <a:srgbClr val="0099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1. การบริการสาธารณสุขมูลฐาน</a:t>
            </a:r>
          </a:p>
        </p:txBody>
      </p:sp>
      <p:sp>
        <p:nvSpPr>
          <p:cNvPr id="42" name="Text Box 6">
            <a:extLst>
              <a:ext uri="{FF2B5EF4-FFF2-40B4-BE49-F238E27FC236}">
                <a16:creationId xmlns:a16="http://schemas.microsoft.com/office/drawing/2014/main" id="{A51B04B3-9963-454F-901B-742F88E04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143" y="3108329"/>
            <a:ext cx="920418" cy="43088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อสม.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F68A420-752A-4A0F-85E4-8C8A0D6BFFF4}"/>
              </a:ext>
            </a:extLst>
          </p:cNvPr>
          <p:cNvCxnSpPr>
            <a:cxnSpLocks/>
          </p:cNvCxnSpPr>
          <p:nvPr/>
        </p:nvCxnSpPr>
        <p:spPr>
          <a:xfrm>
            <a:off x="3520716" y="2925024"/>
            <a:ext cx="37712" cy="328273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6">
            <a:extLst>
              <a:ext uri="{FF2B5EF4-FFF2-40B4-BE49-F238E27FC236}">
                <a16:creationId xmlns:a16="http://schemas.microsoft.com/office/drawing/2014/main" id="{C6BE6442-2A26-4735-951C-308093307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3833" y="3112347"/>
            <a:ext cx="1705391" cy="43088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สถานีอนามัย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6E851D41-2E1E-4CCA-B577-85EEAD2C3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263" y="2569547"/>
            <a:ext cx="2517603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2. การบริการสาธารณสุขระดับ 1</a:t>
            </a:r>
          </a:p>
        </p:txBody>
      </p:sp>
      <p:sp>
        <p:nvSpPr>
          <p:cNvPr id="49" name="Text Box 6">
            <a:extLst>
              <a:ext uri="{FF2B5EF4-FFF2-40B4-BE49-F238E27FC236}">
                <a16:creationId xmlns:a16="http://schemas.microsoft.com/office/drawing/2014/main" id="{9E2FE3AB-8B03-4D1B-AEA8-0A6CB464F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4313" y="3477473"/>
            <a:ext cx="1772566" cy="43088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ศูนย์สุขภาพชุมชน</a:t>
            </a:r>
          </a:p>
        </p:txBody>
      </p:sp>
      <p:sp>
        <p:nvSpPr>
          <p:cNvPr id="51" name="Text Box 6">
            <a:extLst>
              <a:ext uri="{FF2B5EF4-FFF2-40B4-BE49-F238E27FC236}">
                <a16:creationId xmlns:a16="http://schemas.microsoft.com/office/drawing/2014/main" id="{1BCEA0DF-F289-40D3-8C77-F2EA425C3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3993" y="3877778"/>
            <a:ext cx="1772566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โรงพยาบาลส่งเสริม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สุขภาพตำบล</a:t>
            </a:r>
          </a:p>
        </p:txBody>
      </p:sp>
      <p:sp>
        <p:nvSpPr>
          <p:cNvPr id="68" name="Text Box 6">
            <a:extLst>
              <a:ext uri="{FF2B5EF4-FFF2-40B4-BE49-F238E27FC236}">
                <a16:creationId xmlns:a16="http://schemas.microsoft.com/office/drawing/2014/main" id="{D72F9F2C-C818-40E8-8B26-3F6EB672E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4152" y="4619458"/>
            <a:ext cx="2008327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ศูนย์บริการสาธารณสุข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เทศบาล</a:t>
            </a:r>
          </a:p>
        </p:txBody>
      </p:sp>
      <p:sp>
        <p:nvSpPr>
          <p:cNvPr id="72" name="Text Box 6">
            <a:extLst>
              <a:ext uri="{FF2B5EF4-FFF2-40B4-BE49-F238E27FC236}">
                <a16:creationId xmlns:a16="http://schemas.microsoft.com/office/drawing/2014/main" id="{4ADF856C-74F7-4BB8-AA4D-409FCEDDF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552" y="5371052"/>
            <a:ext cx="1990086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แผนกผู้ป่วยนอกของโรงพยาบาล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1711587-4B8A-4128-8FA5-50CA8487879A}"/>
              </a:ext>
            </a:extLst>
          </p:cNvPr>
          <p:cNvCxnSpPr>
            <a:cxnSpLocks/>
          </p:cNvCxnSpPr>
          <p:nvPr/>
        </p:nvCxnSpPr>
        <p:spPr>
          <a:xfrm>
            <a:off x="6569505" y="2925024"/>
            <a:ext cx="0" cy="330707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8B0708E-4E3C-46C5-A892-B6A56474167E}"/>
              </a:ext>
            </a:extLst>
          </p:cNvPr>
          <p:cNvCxnSpPr>
            <a:cxnSpLocks/>
          </p:cNvCxnSpPr>
          <p:nvPr/>
        </p:nvCxnSpPr>
        <p:spPr>
          <a:xfrm>
            <a:off x="9556545" y="2900686"/>
            <a:ext cx="0" cy="330707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6">
            <a:extLst>
              <a:ext uri="{FF2B5EF4-FFF2-40B4-BE49-F238E27FC236}">
                <a16:creationId xmlns:a16="http://schemas.microsoft.com/office/drawing/2014/main" id="{3040FE93-0EE2-465A-9CC3-DA2092B3B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8244" y="2564277"/>
            <a:ext cx="2517603" cy="400110"/>
          </a:xfrm>
          <a:prstGeom prst="rect">
            <a:avLst/>
          </a:prstGeom>
          <a:solidFill>
            <a:srgbClr val="6633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3. การบริการสาธารณสุขระดับ 2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73CDAF5A-0590-45BC-A09C-171D2FDE7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9105" y="2564277"/>
            <a:ext cx="2517603" cy="400110"/>
          </a:xfrm>
          <a:prstGeom prst="rect">
            <a:avLst/>
          </a:prstGeom>
          <a:solidFill>
            <a:srgbClr val="00206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4. การบริการสาธารณสุขระดับ 3</a:t>
            </a:r>
          </a:p>
        </p:txBody>
      </p:sp>
      <p:sp>
        <p:nvSpPr>
          <p:cNvPr id="78" name="Text Box 6">
            <a:extLst>
              <a:ext uri="{FF2B5EF4-FFF2-40B4-BE49-F238E27FC236}">
                <a16:creationId xmlns:a16="http://schemas.microsoft.com/office/drawing/2014/main" id="{985C7D89-30F0-4CBC-8C94-1C043E42B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29" y="3120118"/>
            <a:ext cx="2139776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โรงพยาบาลชุมชน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ระดับจังหวัด</a:t>
            </a:r>
          </a:p>
        </p:txBody>
      </p:sp>
      <p:sp>
        <p:nvSpPr>
          <p:cNvPr id="79" name="Text Box 6">
            <a:extLst>
              <a:ext uri="{FF2B5EF4-FFF2-40B4-BE49-F238E27FC236}">
                <a16:creationId xmlns:a16="http://schemas.microsoft.com/office/drawing/2014/main" id="{BD222EA6-1DAE-42A2-877E-A1CE82EB4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812" y="3889559"/>
            <a:ext cx="2139776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โรงพยาบาลชุมชน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ระดับอำเภอ</a:t>
            </a:r>
          </a:p>
        </p:txBody>
      </p:sp>
      <p:sp>
        <p:nvSpPr>
          <p:cNvPr id="80" name="Text Box 6">
            <a:extLst>
              <a:ext uri="{FF2B5EF4-FFF2-40B4-BE49-F238E27FC236}">
                <a16:creationId xmlns:a16="http://schemas.microsoft.com/office/drawing/2014/main" id="{699AD829-DDD9-40C8-BFDA-1CEA43A4A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4604" y="4726368"/>
            <a:ext cx="2139776" cy="43088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โรงพยาบาลทั่วไป</a:t>
            </a:r>
          </a:p>
        </p:txBody>
      </p:sp>
      <p:sp>
        <p:nvSpPr>
          <p:cNvPr id="83" name="Text Box 6">
            <a:extLst>
              <a:ext uri="{FF2B5EF4-FFF2-40B4-BE49-F238E27FC236}">
                <a16:creationId xmlns:a16="http://schemas.microsoft.com/office/drawing/2014/main" id="{99153689-1B08-43BF-B46E-5953BC81D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9050" y="3138919"/>
            <a:ext cx="2139776" cy="43088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โรงพยาบาลศูนย์</a:t>
            </a:r>
          </a:p>
        </p:txBody>
      </p:sp>
      <p:sp>
        <p:nvSpPr>
          <p:cNvPr id="84" name="Text Box 6">
            <a:extLst>
              <a:ext uri="{FF2B5EF4-FFF2-40B4-BE49-F238E27FC236}">
                <a16:creationId xmlns:a16="http://schemas.microsoft.com/office/drawing/2014/main" id="{075EE195-DA01-4062-BFA0-9BDC6D336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9050" y="3568009"/>
            <a:ext cx="2139776" cy="43088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โรงพยาบาลมหาราช</a:t>
            </a:r>
          </a:p>
        </p:txBody>
      </p:sp>
      <p:sp>
        <p:nvSpPr>
          <p:cNvPr id="85" name="Text Box 6">
            <a:extLst>
              <a:ext uri="{FF2B5EF4-FFF2-40B4-BE49-F238E27FC236}">
                <a16:creationId xmlns:a16="http://schemas.microsoft.com/office/drawing/2014/main" id="{38510BCD-1459-4635-BC3D-A4960E4AB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1644" y="3998896"/>
            <a:ext cx="2139776" cy="43088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โรงพยาบาลเฉพาะโรค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BC86B05-7124-4B56-9718-DC83B0AB6BE0}"/>
              </a:ext>
            </a:extLst>
          </p:cNvPr>
          <p:cNvSpPr/>
          <p:nvPr/>
        </p:nvSpPr>
        <p:spPr>
          <a:xfrm>
            <a:off x="802703" y="3210649"/>
            <a:ext cx="203193" cy="217436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5CCE8531-AB35-4AE4-9324-7EA1BC37F91A}"/>
              </a:ext>
            </a:extLst>
          </p:cNvPr>
          <p:cNvSpPr/>
          <p:nvPr/>
        </p:nvSpPr>
        <p:spPr>
          <a:xfrm>
            <a:off x="3646713" y="3241577"/>
            <a:ext cx="203193" cy="217436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95932A5-A468-42AD-9C54-1F8B3A91214B}"/>
              </a:ext>
            </a:extLst>
          </p:cNvPr>
          <p:cNvSpPr/>
          <p:nvPr/>
        </p:nvSpPr>
        <p:spPr>
          <a:xfrm>
            <a:off x="3657908" y="3586497"/>
            <a:ext cx="203193" cy="217436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708704D3-E8E6-4777-B29B-E5E66D2ED7D9}"/>
              </a:ext>
            </a:extLst>
          </p:cNvPr>
          <p:cNvSpPr/>
          <p:nvPr/>
        </p:nvSpPr>
        <p:spPr>
          <a:xfrm>
            <a:off x="3657907" y="3973330"/>
            <a:ext cx="203193" cy="217436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9171E716-8CF6-4A5D-ABAA-7513765C54E9}"/>
              </a:ext>
            </a:extLst>
          </p:cNvPr>
          <p:cNvSpPr/>
          <p:nvPr/>
        </p:nvSpPr>
        <p:spPr>
          <a:xfrm>
            <a:off x="3657906" y="4704818"/>
            <a:ext cx="203193" cy="217436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2649057A-F9C9-4E8D-82E0-3A97D5CFEEFF}"/>
              </a:ext>
            </a:extLst>
          </p:cNvPr>
          <p:cNvSpPr/>
          <p:nvPr/>
        </p:nvSpPr>
        <p:spPr>
          <a:xfrm>
            <a:off x="3657964" y="5456794"/>
            <a:ext cx="203193" cy="217436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AEBA085B-DF60-49A2-B8F1-30397B40B387}"/>
              </a:ext>
            </a:extLst>
          </p:cNvPr>
          <p:cNvSpPr/>
          <p:nvPr/>
        </p:nvSpPr>
        <p:spPr>
          <a:xfrm>
            <a:off x="6654078" y="3222189"/>
            <a:ext cx="203193" cy="217436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51BA542D-EDF1-45B5-B50D-C627655F585B}"/>
              </a:ext>
            </a:extLst>
          </p:cNvPr>
          <p:cNvSpPr/>
          <p:nvPr/>
        </p:nvSpPr>
        <p:spPr>
          <a:xfrm>
            <a:off x="6665272" y="3953942"/>
            <a:ext cx="203193" cy="217436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E1FAC608-70D8-4F81-8F58-D6520EE35C58}"/>
              </a:ext>
            </a:extLst>
          </p:cNvPr>
          <p:cNvSpPr/>
          <p:nvPr/>
        </p:nvSpPr>
        <p:spPr>
          <a:xfrm>
            <a:off x="6665271" y="4807350"/>
            <a:ext cx="203193" cy="217436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55FB1761-5E75-43B5-A311-A6E4BA0D14E8}"/>
              </a:ext>
            </a:extLst>
          </p:cNvPr>
          <p:cNvSpPr/>
          <p:nvPr/>
        </p:nvSpPr>
        <p:spPr>
          <a:xfrm>
            <a:off x="9672389" y="3204975"/>
            <a:ext cx="203193" cy="217436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289B0D84-74F8-46A5-81CB-24229C431494}"/>
              </a:ext>
            </a:extLst>
          </p:cNvPr>
          <p:cNvSpPr/>
          <p:nvPr/>
        </p:nvSpPr>
        <p:spPr>
          <a:xfrm>
            <a:off x="9672389" y="3657334"/>
            <a:ext cx="203193" cy="217436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BDE937FE-776E-4D6D-A431-F1EBE114CDA9}"/>
              </a:ext>
            </a:extLst>
          </p:cNvPr>
          <p:cNvSpPr/>
          <p:nvPr/>
        </p:nvSpPr>
        <p:spPr>
          <a:xfrm>
            <a:off x="9676708" y="4095038"/>
            <a:ext cx="203193" cy="217436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4DDEF3F1-6E33-47A7-82E3-54BD32C5D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900" y="4683519"/>
            <a:ext cx="2354385" cy="19089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4463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2" grpId="0"/>
      <p:bldP spid="47" grpId="0"/>
      <p:bldP spid="10" grpId="0" animBg="1"/>
      <p:bldP spid="49" grpId="0"/>
      <p:bldP spid="51" grpId="0"/>
      <p:bldP spid="68" grpId="0"/>
      <p:bldP spid="72" grpId="0"/>
      <p:bldP spid="11" grpId="0" animBg="1"/>
      <p:bldP spid="14" grpId="0" animBg="1"/>
      <p:bldP spid="78" grpId="0"/>
      <p:bldP spid="79" grpId="0"/>
      <p:bldP spid="80" grpId="0"/>
      <p:bldP spid="83" grpId="0"/>
      <p:bldP spid="84" grpId="0"/>
      <p:bldP spid="85" grpId="0"/>
      <p:bldP spid="86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8" grpId="0" animBg="1"/>
      <p:bldP spid="100" grpId="0" animBg="1"/>
      <p:bldP spid="101" grpId="0" animBg="1"/>
      <p:bldP spid="104" grpId="0" animBg="1"/>
      <p:bldP spid="105" grpId="0" animBg="1"/>
      <p:bldP spid="10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5ACE29F1-5895-4416-9D6C-4C1D92553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AE5A8FB-D44F-4532-B61A-153009D49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id="{BCB99AE2-2F5C-4284-A4CD-98ED06507C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6961716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solidFill>
                  <a:srgbClr val="00FFFF"/>
                </a:solidFill>
                <a:effectLst>
                  <a:prstShdw prst="shdw17" dist="17961" dir="13500000">
                    <a:srgbClr val="009999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โครงสร้างและบทบาทของสถานบริการสุขภาพ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BEFDB651-B632-4FAC-93C1-0313A50C2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3400" y="3679825"/>
            <a:ext cx="484761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>
                <a:solidFill>
                  <a:schemeClr val="bg1"/>
                </a:solidFill>
                <a:cs typeface="IrisUPC" panose="020B0604020202020204" pitchFamily="34" charset="-34"/>
              </a:rPr>
              <a:t>1. การจัดบริการสุขภาพในส่วนกลาง</a:t>
            </a:r>
          </a:p>
        </p:txBody>
      </p:sp>
      <p:sp>
        <p:nvSpPr>
          <p:cNvPr id="6" name="ลูกศรขวา 9">
            <a:extLst>
              <a:ext uri="{FF2B5EF4-FFF2-40B4-BE49-F238E27FC236}">
                <a16:creationId xmlns:a16="http://schemas.microsoft.com/office/drawing/2014/main" id="{77C71B59-246A-4170-9F34-8B7D02AE7F10}"/>
              </a:ext>
            </a:extLst>
          </p:cNvPr>
          <p:cNvSpPr/>
          <p:nvPr/>
        </p:nvSpPr>
        <p:spPr>
          <a:xfrm>
            <a:off x="6161053" y="3751263"/>
            <a:ext cx="857251" cy="428625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ลูกศรขวา 10">
            <a:extLst>
              <a:ext uri="{FF2B5EF4-FFF2-40B4-BE49-F238E27FC236}">
                <a16:creationId xmlns:a16="http://schemas.microsoft.com/office/drawing/2014/main" id="{7BAB32A3-E231-4A77-AFD7-FE77A116EC86}"/>
              </a:ext>
            </a:extLst>
          </p:cNvPr>
          <p:cNvSpPr/>
          <p:nvPr/>
        </p:nvSpPr>
        <p:spPr>
          <a:xfrm>
            <a:off x="6161053" y="4394200"/>
            <a:ext cx="857251" cy="428625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AF6BB8E-A51B-4640-A900-30A236F33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3400" y="4310063"/>
            <a:ext cx="484761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 dirty="0">
                <a:solidFill>
                  <a:schemeClr val="bg1"/>
                </a:solidFill>
                <a:cs typeface="IrisUPC" panose="020B0604020202020204" pitchFamily="34" charset="-34"/>
              </a:rPr>
              <a:t>2. การจัดบริการสุขภาพในส่วนภูมิภาค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6857D5B3-E10A-4AD8-A6E8-EF7ED5929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393" y="2846387"/>
            <a:ext cx="4019808" cy="584200"/>
          </a:xfrm>
          <a:prstGeom prst="rect">
            <a:avLst/>
          </a:prstGeom>
          <a:solidFill>
            <a:srgbClr val="9900CC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การจัดบริการสุขภาพในภาครัฐ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00CCFD9C-4CBD-4C1D-8BCE-C78D9B904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2" y="1125538"/>
            <a:ext cx="12072937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                                              สถานบริการสุขภาพในประเทศไทยนั้น มี 2 ประเภท คือ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                                              สถานบริการสุขภาพภาครัฐ และ สถานบริการสถานสุขภาพภาคเอกชน  </a:t>
            </a:r>
            <a:endParaRPr lang="en-US" altLang="th-TH" sz="3000" b="1" dirty="0">
              <a:solidFill>
                <a:schemeClr val="bg1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7BFD12-F141-4CC2-A417-932BF0E3C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1" y="2211070"/>
            <a:ext cx="5137149" cy="4320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9A3C8299-A1ED-4815-AB1A-0D871562F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365171"/>
            <a:ext cx="4199067" cy="584200"/>
          </a:xfrm>
          <a:prstGeom prst="rect">
            <a:avLst/>
          </a:prstGeom>
          <a:solidFill>
            <a:srgbClr val="9900CC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ประเภทของการจัดบริการสุขภาพ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2334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nimBg="1"/>
      <p:bldP spid="7" grpId="0" animBg="1"/>
      <p:bldP spid="8" grpId="0" autoUpdateAnimBg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A23CCEDF-60E1-4C11-B0E5-F0087D820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350FBC5-694A-4A70-9CBB-84DA96D9A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id="{289DD5C1-E239-4112-B717-0CD509D413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6961716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solidFill>
                  <a:srgbClr val="00FFFF"/>
                </a:solidFill>
                <a:effectLst>
                  <a:prstShdw prst="shdw17" dist="17961" dir="13500000">
                    <a:srgbClr val="009999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โครงสร้างและบทบาทของสถานบริการสุขภาพ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DFA20A76-7F80-4881-9725-91BF5985E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093153"/>
            <a:ext cx="4429124" cy="584200"/>
          </a:xfrm>
          <a:prstGeom prst="rect">
            <a:avLst/>
          </a:prstGeom>
          <a:solidFill>
            <a:srgbClr val="FF006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cs typeface="IrisUPC" pitchFamily="34" charset="-34"/>
              </a:rPr>
              <a:t>1. การจัดบริการสุขภาพในส่วนกลาง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1FE37725-D12C-40AF-B30C-90A087569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636" y="2769261"/>
            <a:ext cx="471341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1. กรมการแพทย์ กระทรวงสาธารณสุข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F5756363-362F-4921-BDF4-1B9BEF7AF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635" y="3197886"/>
            <a:ext cx="4000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2. กระทรวงกลาโหม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2ECA437-7FEF-45C5-B931-79F2F03E0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635" y="3626511"/>
            <a:ext cx="466724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3. กระทรวงมหาดไทย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31723F05-EB43-41BD-85E3-83A49D0B7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635" y="4044023"/>
            <a:ext cx="466724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4. สังกัดมหาวิทยาลัย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254E645-09A0-4DF7-9393-C45D461AF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635" y="4472648"/>
            <a:ext cx="4000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5. กรุงเทพมหานคร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BDFAE03D-0FB0-4090-9FEE-555E1D429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635" y="4901273"/>
            <a:ext cx="4000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6. สภากาชาดไทย</a:t>
            </a:r>
          </a:p>
        </p:txBody>
      </p:sp>
      <p:cxnSp>
        <p:nvCxnSpPr>
          <p:cNvPr id="12" name="ตัวเชื่อมต่อตรง 16">
            <a:extLst>
              <a:ext uri="{FF2B5EF4-FFF2-40B4-BE49-F238E27FC236}">
                <a16:creationId xmlns:a16="http://schemas.microsoft.com/office/drawing/2014/main" id="{9FFEAB05-3865-4DC8-85C5-76209865FCC0}"/>
              </a:ext>
            </a:extLst>
          </p:cNvPr>
          <p:cNvCxnSpPr>
            <a:cxnSpLocks/>
          </p:cNvCxnSpPr>
          <p:nvPr/>
        </p:nvCxnSpPr>
        <p:spPr>
          <a:xfrm flipH="1">
            <a:off x="508169" y="2752590"/>
            <a:ext cx="32179" cy="3988778"/>
          </a:xfrm>
          <a:prstGeom prst="line">
            <a:avLst/>
          </a:prstGeom>
          <a:ln w="6350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ลูกศรเชื่อมต่อแบบตรง 17">
            <a:extLst>
              <a:ext uri="{FF2B5EF4-FFF2-40B4-BE49-F238E27FC236}">
                <a16:creationId xmlns:a16="http://schemas.microsoft.com/office/drawing/2014/main" id="{D544E39D-5903-42A9-A248-88667F217D66}"/>
              </a:ext>
            </a:extLst>
          </p:cNvPr>
          <p:cNvCxnSpPr/>
          <p:nvPr/>
        </p:nvCxnSpPr>
        <p:spPr>
          <a:xfrm>
            <a:off x="540347" y="3035959"/>
            <a:ext cx="762005" cy="2382"/>
          </a:xfrm>
          <a:prstGeom prst="straightConnector1">
            <a:avLst/>
          </a:prstGeom>
          <a:ln w="63500" cmpd="sng">
            <a:solidFill>
              <a:srgbClr val="FF0000"/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ลูกศรเชื่อมต่อแบบตรง 18">
            <a:extLst>
              <a:ext uri="{FF2B5EF4-FFF2-40B4-BE49-F238E27FC236}">
                <a16:creationId xmlns:a16="http://schemas.microsoft.com/office/drawing/2014/main" id="{9E4B0020-425C-4B48-A457-9D8CB69B66ED}"/>
              </a:ext>
            </a:extLst>
          </p:cNvPr>
          <p:cNvCxnSpPr/>
          <p:nvPr/>
        </p:nvCxnSpPr>
        <p:spPr>
          <a:xfrm>
            <a:off x="540347" y="3464587"/>
            <a:ext cx="762005" cy="2382"/>
          </a:xfrm>
          <a:prstGeom prst="straightConnector1">
            <a:avLst/>
          </a:prstGeom>
          <a:ln w="63500" cmpd="sng">
            <a:solidFill>
              <a:srgbClr val="FF0000"/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9">
            <a:extLst>
              <a:ext uri="{FF2B5EF4-FFF2-40B4-BE49-F238E27FC236}">
                <a16:creationId xmlns:a16="http://schemas.microsoft.com/office/drawing/2014/main" id="{C8400F1A-5862-4601-8EFA-A2B0104DB031}"/>
              </a:ext>
            </a:extLst>
          </p:cNvPr>
          <p:cNvCxnSpPr/>
          <p:nvPr/>
        </p:nvCxnSpPr>
        <p:spPr>
          <a:xfrm>
            <a:off x="540347" y="3893215"/>
            <a:ext cx="762005" cy="2382"/>
          </a:xfrm>
          <a:prstGeom prst="straightConnector1">
            <a:avLst/>
          </a:prstGeom>
          <a:ln w="63500" cmpd="sng">
            <a:solidFill>
              <a:srgbClr val="FF0000"/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20">
            <a:extLst>
              <a:ext uri="{FF2B5EF4-FFF2-40B4-BE49-F238E27FC236}">
                <a16:creationId xmlns:a16="http://schemas.microsoft.com/office/drawing/2014/main" id="{1EFB7A8F-820F-42BA-BBAF-15D20A7D8F42}"/>
              </a:ext>
            </a:extLst>
          </p:cNvPr>
          <p:cNvCxnSpPr/>
          <p:nvPr/>
        </p:nvCxnSpPr>
        <p:spPr>
          <a:xfrm>
            <a:off x="540347" y="4311227"/>
            <a:ext cx="762005" cy="2382"/>
          </a:xfrm>
          <a:prstGeom prst="straightConnector1">
            <a:avLst/>
          </a:prstGeom>
          <a:ln w="63500" cmpd="sng">
            <a:solidFill>
              <a:srgbClr val="FF0000"/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22">
            <a:extLst>
              <a:ext uri="{FF2B5EF4-FFF2-40B4-BE49-F238E27FC236}">
                <a16:creationId xmlns:a16="http://schemas.microsoft.com/office/drawing/2014/main" id="{AD0F3F89-7F36-4084-AF0A-56E814B0E8A9}"/>
              </a:ext>
            </a:extLst>
          </p:cNvPr>
          <p:cNvCxnSpPr/>
          <p:nvPr/>
        </p:nvCxnSpPr>
        <p:spPr>
          <a:xfrm>
            <a:off x="539553" y="4739855"/>
            <a:ext cx="762005" cy="2382"/>
          </a:xfrm>
          <a:prstGeom prst="straightConnector1">
            <a:avLst/>
          </a:prstGeom>
          <a:ln w="63500" cmpd="sng">
            <a:solidFill>
              <a:srgbClr val="FF0000"/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ลูกศรเชื่อมต่อแบบตรง 23">
            <a:extLst>
              <a:ext uri="{FF2B5EF4-FFF2-40B4-BE49-F238E27FC236}">
                <a16:creationId xmlns:a16="http://schemas.microsoft.com/office/drawing/2014/main" id="{38272AA2-92C8-4A99-969B-D0426E38A749}"/>
              </a:ext>
            </a:extLst>
          </p:cNvPr>
          <p:cNvCxnSpPr/>
          <p:nvPr/>
        </p:nvCxnSpPr>
        <p:spPr>
          <a:xfrm>
            <a:off x="539553" y="5168497"/>
            <a:ext cx="762005" cy="2382"/>
          </a:xfrm>
          <a:prstGeom prst="straightConnector1">
            <a:avLst/>
          </a:prstGeom>
          <a:ln w="63500" cmpd="sng">
            <a:solidFill>
              <a:srgbClr val="FF0000"/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6">
            <a:extLst>
              <a:ext uri="{FF2B5EF4-FFF2-40B4-BE49-F238E27FC236}">
                <a16:creationId xmlns:a16="http://schemas.microsoft.com/office/drawing/2014/main" id="{8CB0F41F-A2DE-4416-8604-EEFFC1E41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" y="1255078"/>
            <a:ext cx="1171574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                                                        เป็นการจัดบริการเพื่อให้การรักษาโดยทั่วไปและเฉพาะโรครักษาพยาบาล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และฟื้นฟูสุขภาพผู้ป่วย   ทำหน้าที่ฝึกอบรมบุคลากรทางการแพทย์ตามสาขาพิเศษเฉพาะโรค  ตลอดจนสนับสนุนทาง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วิชาการ วางแผน   หน่วยงานที่รับผิดชอบ ดังนี้</a:t>
            </a:r>
          </a:p>
        </p:txBody>
      </p:sp>
      <p:cxnSp>
        <p:nvCxnSpPr>
          <p:cNvPr id="20" name="ลูกศรเชื่อมต่อแบบตรง 33">
            <a:extLst>
              <a:ext uri="{FF2B5EF4-FFF2-40B4-BE49-F238E27FC236}">
                <a16:creationId xmlns:a16="http://schemas.microsoft.com/office/drawing/2014/main" id="{0CB3B7E3-5737-450E-93BD-882274DBEE1A}"/>
              </a:ext>
            </a:extLst>
          </p:cNvPr>
          <p:cNvCxnSpPr/>
          <p:nvPr/>
        </p:nvCxnSpPr>
        <p:spPr>
          <a:xfrm>
            <a:off x="539552" y="5597111"/>
            <a:ext cx="762005" cy="2382"/>
          </a:xfrm>
          <a:prstGeom prst="straightConnector1">
            <a:avLst/>
          </a:prstGeom>
          <a:ln w="63500" cmpd="sng">
            <a:solidFill>
              <a:srgbClr val="FF0000"/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ลูกศรเชื่อมต่อแบบตรง 34">
            <a:extLst>
              <a:ext uri="{FF2B5EF4-FFF2-40B4-BE49-F238E27FC236}">
                <a16:creationId xmlns:a16="http://schemas.microsoft.com/office/drawing/2014/main" id="{3BECA9A9-F6CF-4A7A-A403-B76DEF3FDB32}"/>
              </a:ext>
            </a:extLst>
          </p:cNvPr>
          <p:cNvCxnSpPr/>
          <p:nvPr/>
        </p:nvCxnSpPr>
        <p:spPr>
          <a:xfrm>
            <a:off x="539552" y="6025753"/>
            <a:ext cx="762005" cy="2382"/>
          </a:xfrm>
          <a:prstGeom prst="straightConnector1">
            <a:avLst/>
          </a:prstGeom>
          <a:ln w="63500" cmpd="sng">
            <a:solidFill>
              <a:srgbClr val="FF0000"/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Box 6">
            <a:extLst>
              <a:ext uri="{FF2B5EF4-FFF2-40B4-BE49-F238E27FC236}">
                <a16:creationId xmlns:a16="http://schemas.microsoft.com/office/drawing/2014/main" id="{1906A109-E041-44FA-9FED-AB1E6891C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979" y="5329898"/>
            <a:ext cx="768773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7. กรมสุขภาพจิต สธ.</a:t>
            </a:r>
          </a:p>
        </p:txBody>
      </p:sp>
      <p:sp>
        <p:nvSpPr>
          <p:cNvPr id="51" name="Text Box 6">
            <a:extLst>
              <a:ext uri="{FF2B5EF4-FFF2-40B4-BE49-F238E27FC236}">
                <a16:creationId xmlns:a16="http://schemas.microsoft.com/office/drawing/2014/main" id="{C4854267-757B-4F43-AEDC-A875DAEF2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635" y="5758523"/>
            <a:ext cx="519218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8. กรมอนามัย สธ.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6FF84F0-3D59-4416-B661-DC813F29E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401" y="2509935"/>
            <a:ext cx="3938493" cy="387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0" descr="http://www.rajavithi.go.th/web/imagesweb/index/add_.jpg">
            <a:extLst>
              <a:ext uri="{FF2B5EF4-FFF2-40B4-BE49-F238E27FC236}">
                <a16:creationId xmlns:a16="http://schemas.microsoft.com/office/drawing/2014/main" id="{F066598D-19AA-4E6D-80B4-A51A52205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5817" y="2242174"/>
            <a:ext cx="4950617" cy="4352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0" descr="http://www.alittlebuddha.com/Special%2009/Monk%20hospital.jpg">
            <a:extLst>
              <a:ext uri="{FF2B5EF4-FFF2-40B4-BE49-F238E27FC236}">
                <a16:creationId xmlns:a16="http://schemas.microsoft.com/office/drawing/2014/main" id="{EE882EFD-7BCF-43CF-B32D-46DDA88B1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872" y="2336380"/>
            <a:ext cx="5697562" cy="425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4" descr="http://kanchanapisek.or.th/kp6/pictures12/s12-25-1.jpg">
            <a:extLst>
              <a:ext uri="{FF2B5EF4-FFF2-40B4-BE49-F238E27FC236}">
                <a16:creationId xmlns:a16="http://schemas.microsoft.com/office/drawing/2014/main" id="{5976ECBB-9B66-4EE2-8599-1FE00E145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625" y="2326772"/>
            <a:ext cx="5705114" cy="426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58" descr="http://www.thailandepilepsy.org/wp-content/uploads/2013/12/PMK.jpg">
            <a:extLst>
              <a:ext uri="{FF2B5EF4-FFF2-40B4-BE49-F238E27FC236}">
                <a16:creationId xmlns:a16="http://schemas.microsoft.com/office/drawing/2014/main" id="{86F6296B-18F3-4181-9524-9D68DE984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356" y="2178996"/>
            <a:ext cx="4821995" cy="450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 descr="https://upload.wikimedia.org/wikipedia/th/thumb/d/d3/Logo-PMK-new-.jpg/200px-Logo-PMK-new-.jpg">
            <a:extLst>
              <a:ext uri="{FF2B5EF4-FFF2-40B4-BE49-F238E27FC236}">
                <a16:creationId xmlns:a16="http://schemas.microsoft.com/office/drawing/2014/main" id="{D979F4CA-D766-4BE6-A1F1-034EC44F5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152" y="2430976"/>
            <a:ext cx="1468215" cy="141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6" descr="http://www.nmd.go.th/dc/images/stories/dscn0066.jpg">
            <a:extLst>
              <a:ext uri="{FF2B5EF4-FFF2-40B4-BE49-F238E27FC236}">
                <a16:creationId xmlns:a16="http://schemas.microsoft.com/office/drawing/2014/main" id="{03F4D892-AA65-4320-86A3-E7AD59C8A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60" y="2146990"/>
            <a:ext cx="4821994" cy="465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8" descr="https://annop312tp.files.wordpress.com/2011/02/e0b8a0e0b8b2e0b89e1313.jpg">
            <a:extLst>
              <a:ext uri="{FF2B5EF4-FFF2-40B4-BE49-F238E27FC236}">
                <a16:creationId xmlns:a16="http://schemas.microsoft.com/office/drawing/2014/main" id="{6CF67F11-1FEE-4745-80EE-E0AA55EB4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 t="23334" r="10000" b="16667"/>
          <a:stretch>
            <a:fillRect/>
          </a:stretch>
        </p:blipFill>
        <p:spPr bwMode="auto">
          <a:xfrm>
            <a:off x="6169060" y="5324616"/>
            <a:ext cx="4821994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" name="Picture 72" descr="http://www.voiceofnavy.com/images/democontent/newsteam/PO_Hospital.jpg">
            <a:extLst>
              <a:ext uri="{FF2B5EF4-FFF2-40B4-BE49-F238E27FC236}">
                <a16:creationId xmlns:a16="http://schemas.microsoft.com/office/drawing/2014/main" id="{3FED5C77-4B40-42F8-AFF7-D38976B98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869" y="2339303"/>
            <a:ext cx="5761567" cy="411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74" descr="http://kanchanapisek.or.th/kp6/pictures12/s12-87.jpg">
            <a:extLst>
              <a:ext uri="{FF2B5EF4-FFF2-40B4-BE49-F238E27FC236}">
                <a16:creationId xmlns:a16="http://schemas.microsoft.com/office/drawing/2014/main" id="{17C294D1-C315-4A5B-8FCA-59F14A4B7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172" y="2329959"/>
            <a:ext cx="5781264" cy="419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76" descr="http://www.si.mahidol.ac.th/th/division/hr/img/logo.png">
            <a:extLst>
              <a:ext uri="{FF2B5EF4-FFF2-40B4-BE49-F238E27FC236}">
                <a16:creationId xmlns:a16="http://schemas.microsoft.com/office/drawing/2014/main" id="{4012534C-F07E-4A87-B111-780A9E66F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2" r="9818"/>
          <a:stretch>
            <a:fillRect/>
          </a:stretch>
        </p:blipFill>
        <p:spPr bwMode="auto">
          <a:xfrm>
            <a:off x="6215061" y="2807703"/>
            <a:ext cx="4895851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78" descr="http://1.bp.blogspot.com/-7qSqSpRnQGs/UiHtEevhjVI/AAAAAAAAAT8/zvWq6l7eYA4/s1600/rama.jpg">
            <a:extLst>
              <a:ext uri="{FF2B5EF4-FFF2-40B4-BE49-F238E27FC236}">
                <a16:creationId xmlns:a16="http://schemas.microsoft.com/office/drawing/2014/main" id="{CD6199A1-3D82-43A1-AF8E-5C99E8C1B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01" y="2317678"/>
            <a:ext cx="5784935" cy="425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80" descr="http://4.bp.blogspot.com/_S0sCgKSyq5U/TRzKszYizZI/AAAAAAAAD5s/GqVqVBkHmN8/s1600/ramamahidol_MU.gif">
            <a:extLst>
              <a:ext uri="{FF2B5EF4-FFF2-40B4-BE49-F238E27FC236}">
                <a16:creationId xmlns:a16="http://schemas.microsoft.com/office/drawing/2014/main" id="{CCCC5A1B-47E1-4E61-B449-9EF16B2A8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933" y="3274523"/>
            <a:ext cx="3964497" cy="223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84" descr="http://image.dek-d.com/24/2455694/106917600">
            <a:extLst>
              <a:ext uri="{FF2B5EF4-FFF2-40B4-BE49-F238E27FC236}">
                <a16:creationId xmlns:a16="http://schemas.microsoft.com/office/drawing/2014/main" id="{87B14278-AEC4-44F0-B30C-6959F197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200" y="2295396"/>
            <a:ext cx="5802933" cy="428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92" descr="http://cms.toptenthailand.net/file/journal/20140530114755265/20140530114755265.jpg">
            <a:extLst>
              <a:ext uri="{FF2B5EF4-FFF2-40B4-BE49-F238E27FC236}">
                <a16:creationId xmlns:a16="http://schemas.microsoft.com/office/drawing/2014/main" id="{12EB791D-3BD5-495A-8C5D-3B844FC9D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804" y="2291682"/>
            <a:ext cx="5824329" cy="432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00" descr="https://fbcdn-sphotos-b-a.akamaihd.net/hphotos-ak-xfa1/t31.0-8/c0.80.851.315/p851x315/415191_409917175708703_1416105489_o.jpg">
            <a:extLst>
              <a:ext uri="{FF2B5EF4-FFF2-40B4-BE49-F238E27FC236}">
                <a16:creationId xmlns:a16="http://schemas.microsoft.com/office/drawing/2014/main" id="{41C40AD0-1743-4950-84C8-E07DAC21D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/>
          <a:srcRect r="10276"/>
          <a:stretch>
            <a:fillRect/>
          </a:stretch>
        </p:blipFill>
        <p:spPr bwMode="auto">
          <a:xfrm>
            <a:off x="5798871" y="2378313"/>
            <a:ext cx="5634800" cy="4173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Picture 13">
            <a:extLst>
              <a:ext uri="{FF2B5EF4-FFF2-40B4-BE49-F238E27FC236}">
                <a16:creationId xmlns:a16="http://schemas.microsoft.com/office/drawing/2014/main" id="{32ACF6BC-C3B3-40AB-8553-6F9E10DCC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9" t="20423"/>
          <a:stretch/>
        </p:blipFill>
        <p:spPr bwMode="auto">
          <a:xfrm>
            <a:off x="5497324" y="2052320"/>
            <a:ext cx="6694675" cy="478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6">
            <a:extLst>
              <a:ext uri="{FF2B5EF4-FFF2-40B4-BE49-F238E27FC236}">
                <a16:creationId xmlns:a16="http://schemas.microsoft.com/office/drawing/2014/main" id="{C235D77D-966D-4CEC-BCC3-855C66A77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2887" y="2841661"/>
            <a:ext cx="5348016" cy="523220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สำนักอนามัยสิ่งแวดล้อม</a:t>
            </a:r>
          </a:p>
        </p:txBody>
      </p:sp>
      <p:sp>
        <p:nvSpPr>
          <p:cNvPr id="48" name="Text Box 6">
            <a:extLst>
              <a:ext uri="{FF2B5EF4-FFF2-40B4-BE49-F238E27FC236}">
                <a16:creationId xmlns:a16="http://schemas.microsoft.com/office/drawing/2014/main" id="{FBE9E0FF-9582-46BB-AD50-40E948A2B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2887" y="3489733"/>
            <a:ext cx="5348016" cy="52322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สำนักสุขาภิบาลอาหารและน้ำ</a:t>
            </a:r>
          </a:p>
        </p:txBody>
      </p:sp>
      <p:sp>
        <p:nvSpPr>
          <p:cNvPr id="49" name="Text Box 6">
            <a:extLst>
              <a:ext uri="{FF2B5EF4-FFF2-40B4-BE49-F238E27FC236}">
                <a16:creationId xmlns:a16="http://schemas.microsoft.com/office/drawing/2014/main" id="{242AE43A-D658-41BF-AB2A-6643E88C7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2887" y="4190649"/>
            <a:ext cx="5348016" cy="523220"/>
          </a:xfrm>
          <a:prstGeom prst="rect">
            <a:avLst/>
          </a:prstGeom>
          <a:solidFill>
            <a:srgbClr val="0000CC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สำนักอนามัยการเจริญพันธุ์</a:t>
            </a:r>
          </a:p>
        </p:txBody>
      </p:sp>
      <p:sp>
        <p:nvSpPr>
          <p:cNvPr id="52" name="Text Box 6">
            <a:extLst>
              <a:ext uri="{FF2B5EF4-FFF2-40B4-BE49-F238E27FC236}">
                <a16:creationId xmlns:a16="http://schemas.microsoft.com/office/drawing/2014/main" id="{8EB5BEA8-53AF-4326-B7C0-08ACD75A3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2887" y="4910729"/>
            <a:ext cx="5348016" cy="523220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กองออกกำลังกายเพื่อสุขภาพ</a:t>
            </a:r>
          </a:p>
        </p:txBody>
      </p:sp>
      <p:sp>
        <p:nvSpPr>
          <p:cNvPr id="53" name="Text Box 6">
            <a:extLst>
              <a:ext uri="{FF2B5EF4-FFF2-40B4-BE49-F238E27FC236}">
                <a16:creationId xmlns:a16="http://schemas.microsoft.com/office/drawing/2014/main" id="{63A5C767-3EFD-421B-A0FE-E6B701A66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2887" y="5558801"/>
            <a:ext cx="5348016" cy="523220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สำนักส่งเสริมสุขภาพ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4493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9" grpId="0" autoUpdateAnimBg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DB24AFF7-5B44-460B-AB2D-36DA37A3C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08AFE92-5485-4302-8B6B-E0E14FB5F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id="{20E8A6F8-9ABA-424E-B55A-EDBA55BF65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6961716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solidFill>
                  <a:srgbClr val="00FFFF"/>
                </a:solidFill>
                <a:effectLst>
                  <a:prstShdw prst="shdw17" dist="17961" dir="13500000">
                    <a:srgbClr val="009999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โครงสร้างและบทบาทของสถานบริการสุขภาพ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9CCF3D71-66CF-4529-9DEC-1B5B51C1C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265" y="1732670"/>
            <a:ext cx="4000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1. ระดับจังหวัด  </a:t>
            </a: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ได้แก่</a:t>
            </a:r>
          </a:p>
        </p:txBody>
      </p:sp>
      <p:cxnSp>
        <p:nvCxnSpPr>
          <p:cNvPr id="6" name="ตัวเชื่อมต่อตรง 22">
            <a:extLst>
              <a:ext uri="{FF2B5EF4-FFF2-40B4-BE49-F238E27FC236}">
                <a16:creationId xmlns:a16="http://schemas.microsoft.com/office/drawing/2014/main" id="{8B4D4750-7EAB-4560-BE70-1BE49622221E}"/>
              </a:ext>
            </a:extLst>
          </p:cNvPr>
          <p:cNvCxnSpPr/>
          <p:nvPr/>
        </p:nvCxnSpPr>
        <p:spPr>
          <a:xfrm>
            <a:off x="644498" y="1688268"/>
            <a:ext cx="529" cy="4714908"/>
          </a:xfrm>
          <a:prstGeom prst="line">
            <a:avLst/>
          </a:prstGeom>
          <a:ln w="6350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ลูกศรเชื่อมต่อแบบตรง 23">
            <a:extLst>
              <a:ext uri="{FF2B5EF4-FFF2-40B4-BE49-F238E27FC236}">
                <a16:creationId xmlns:a16="http://schemas.microsoft.com/office/drawing/2014/main" id="{2A0BD2B7-0163-4F24-897C-F090BA8DAFFE}"/>
              </a:ext>
            </a:extLst>
          </p:cNvPr>
          <p:cNvCxnSpPr/>
          <p:nvPr/>
        </p:nvCxnSpPr>
        <p:spPr>
          <a:xfrm>
            <a:off x="643704" y="2008738"/>
            <a:ext cx="762005" cy="2382"/>
          </a:xfrm>
          <a:prstGeom prst="straightConnector1">
            <a:avLst/>
          </a:prstGeom>
          <a:ln w="63500" cmpd="sng">
            <a:solidFill>
              <a:srgbClr val="FF0000"/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6">
            <a:extLst>
              <a:ext uri="{FF2B5EF4-FFF2-40B4-BE49-F238E27FC236}">
                <a16:creationId xmlns:a16="http://schemas.microsoft.com/office/drawing/2014/main" id="{01DE0DD9-4832-4326-A498-1ED89228D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2495245"/>
            <a:ext cx="4000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- โรงพยาบาลมหาราช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17301584-F264-4049-89F5-0293BA413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2923870"/>
            <a:ext cx="4000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>
                <a:solidFill>
                  <a:schemeClr val="bg1"/>
                </a:solidFill>
                <a:cs typeface="IrisUPC" panose="020B0604020202020204" pitchFamily="34" charset="-34"/>
              </a:rPr>
              <a:t>- โรงพยาบาลศูนย์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710D3F04-3F9A-45C8-ACA6-7EDABBAE1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3365195"/>
            <a:ext cx="4000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- โรงพยาบาลทั่วไป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E6FEE9CE-F344-4B9D-90C5-8FD899BB3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9" y="1143000"/>
            <a:ext cx="4371802" cy="553998"/>
          </a:xfrm>
          <a:prstGeom prst="rect">
            <a:avLst/>
          </a:prstGeom>
          <a:solidFill>
            <a:srgbClr val="FF006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2. การจัดบริการสุขภาพในส่วนภูมิภาค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418062CB-CA39-4434-B590-FEC746B40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923" y="3830164"/>
            <a:ext cx="4000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2. ระดับอำเภอ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FE223CC3-03D7-42B8-8A91-E520A814F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410" y="5086345"/>
            <a:ext cx="46672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3. ระดับตำบลและหมู่บ้าน</a:t>
            </a:r>
          </a:p>
        </p:txBody>
      </p:sp>
      <p:cxnSp>
        <p:nvCxnSpPr>
          <p:cNvPr id="15" name="ลูกศรเชื่อมต่อแบบตรง 27">
            <a:extLst>
              <a:ext uri="{FF2B5EF4-FFF2-40B4-BE49-F238E27FC236}">
                <a16:creationId xmlns:a16="http://schemas.microsoft.com/office/drawing/2014/main" id="{71066459-17E2-47BD-B980-67A27289CB90}"/>
              </a:ext>
            </a:extLst>
          </p:cNvPr>
          <p:cNvCxnSpPr/>
          <p:nvPr/>
        </p:nvCxnSpPr>
        <p:spPr>
          <a:xfrm>
            <a:off x="642910" y="4107040"/>
            <a:ext cx="762005" cy="2382"/>
          </a:xfrm>
          <a:prstGeom prst="straightConnector1">
            <a:avLst/>
          </a:prstGeom>
          <a:ln w="63500" cmpd="sng">
            <a:solidFill>
              <a:srgbClr val="FF0000"/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28">
            <a:extLst>
              <a:ext uri="{FF2B5EF4-FFF2-40B4-BE49-F238E27FC236}">
                <a16:creationId xmlns:a16="http://schemas.microsoft.com/office/drawing/2014/main" id="{617DBF34-6168-48A5-B56C-629FA8D73413}"/>
              </a:ext>
            </a:extLst>
          </p:cNvPr>
          <p:cNvCxnSpPr/>
          <p:nvPr/>
        </p:nvCxnSpPr>
        <p:spPr>
          <a:xfrm>
            <a:off x="642910" y="5384803"/>
            <a:ext cx="762005" cy="2382"/>
          </a:xfrm>
          <a:prstGeom prst="straightConnector1">
            <a:avLst/>
          </a:prstGeom>
          <a:ln w="63500" cmpd="sng">
            <a:solidFill>
              <a:srgbClr val="FF0000"/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6">
            <a:extLst>
              <a:ext uri="{FF2B5EF4-FFF2-40B4-BE49-F238E27FC236}">
                <a16:creationId xmlns:a16="http://schemas.microsoft.com/office/drawing/2014/main" id="{534630E0-9985-4839-88F2-4F3D5192E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5514970"/>
            <a:ext cx="5905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>
                <a:solidFill>
                  <a:schemeClr val="bg1"/>
                </a:solidFill>
                <a:cs typeface="IrisUPC" panose="020B0604020202020204" pitchFamily="34" charset="-34"/>
              </a:rPr>
              <a:t>- โรงพยาบาลส่งเสริมสุขภาพตำบล</a:t>
            </a: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8194713B-BB4B-4B49-BDCF-521AAFDCF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5943595"/>
            <a:ext cx="533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>
                <a:solidFill>
                  <a:schemeClr val="bg1"/>
                </a:solidFill>
                <a:cs typeface="IrisUPC" panose="020B0604020202020204" pitchFamily="34" charset="-34"/>
              </a:rPr>
              <a:t>- ศูนย์สุขภาพชุมชน (ศสช.)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19D4318C-C005-4662-88CA-5EB2F822C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667" y="6340822"/>
            <a:ext cx="4000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- สถานีอนามัย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4E8344A9-719D-43EB-B49A-51F9E97D0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686" y="6336653"/>
            <a:ext cx="69532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- ศูนย์สาธารณสุขมูลฐานชุมชน (ศสมช.)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37A4545F-3033-4AD0-AA99-56FC1DFA4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063" y="1009832"/>
            <a:ext cx="81163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             </a:t>
            </a:r>
            <a:r>
              <a:rPr lang="th-TH" alt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รัฐบาลได้จัดบริการสาธารณสุขในส่วนภูมิภาคให้ครอบคลุมและทั่วถึง </a:t>
            </a:r>
          </a:p>
          <a:p>
            <a:pPr>
              <a:spcBef>
                <a:spcPct val="0"/>
              </a:spcBef>
              <a:buNone/>
            </a:pPr>
            <a:r>
              <a:rPr lang="th-TH" alt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           ประชาชนทั้งในเขตเมืองและเขตชนบท </a:t>
            </a: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มีหน่วยงานที่รับผิดชอบ ดังนี้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79424E7-A91F-43CD-B88D-6AC34C76F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4"/>
          <a:stretch/>
        </p:blipFill>
        <p:spPr bwMode="auto">
          <a:xfrm>
            <a:off x="5812040" y="2192325"/>
            <a:ext cx="6056162" cy="401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D80817C-2BFD-41F9-A63D-0993BF999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195" y="2192325"/>
            <a:ext cx="6086007" cy="401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6">
            <a:extLst>
              <a:ext uri="{FF2B5EF4-FFF2-40B4-BE49-F238E27FC236}">
                <a16:creationId xmlns:a16="http://schemas.microsoft.com/office/drawing/2014/main" id="{D769637E-8001-4777-9BB4-D9008C5EC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2104695"/>
            <a:ext cx="4000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- สำนักงานสาธารณสุขจังหวัด</a:t>
            </a: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F7908ABD-782B-4575-BE7E-483C79CEB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4224350"/>
            <a:ext cx="4000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- สำนักงานสาธารณสุขอำเภอ</a:t>
            </a:r>
          </a:p>
        </p:txBody>
      </p:sp>
      <p:sp>
        <p:nvSpPr>
          <p:cNvPr id="25" name="Text Box 6">
            <a:extLst>
              <a:ext uri="{FF2B5EF4-FFF2-40B4-BE49-F238E27FC236}">
                <a16:creationId xmlns:a16="http://schemas.microsoft.com/office/drawing/2014/main" id="{0B7BE768-006C-4587-97B4-CDA441139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4665675"/>
            <a:ext cx="4000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- โรงพยาบาลชุมชน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90081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8" grpId="0" autoUpdateAnimBg="0"/>
      <p:bldP spid="9" grpId="0" autoUpdateAnimBg="0"/>
      <p:bldP spid="10" grpId="0" autoUpdateAnimBg="0"/>
      <p:bldP spid="12" grpId="0" animBg="1" autoUpdateAnimBg="0"/>
      <p:bldP spid="13" grpId="0" autoUpdateAnimBg="0"/>
      <p:bldP spid="14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  <p:bldP spid="23" grpId="0" autoUpdateAnimBg="0"/>
      <p:bldP spid="24" grpId="0" autoUpdateAnimBg="0"/>
      <p:bldP spid="2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4D742CC5-E835-482F-A9E0-7CC425B39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1317501-ECB4-4A8D-9BB0-39EDEF298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8E386864-D734-43CD-8CC7-4242536E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3032" y="2697163"/>
            <a:ext cx="74295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      หรือ “สสจ.” เป็นหน่วยบริการมีหน้าที่ให้การส่งเสริม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สนับสนุน  ควบคุมกำกับ  และประสานกิจการสาธารณสุข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ของจังหวัดในด้านการส่งเสริมสุขภาพ ป้องกันและควบคุม</a:t>
            </a:r>
          </a:p>
          <a:p>
            <a:pPr>
              <a:spcBef>
                <a:spcPct val="0"/>
              </a:spcBef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                    โรค รักษาพยาบาลและการฟื้นฟูสภาพ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                        </a:t>
            </a:r>
            <a:endParaRPr lang="th-TH" altLang="th-TH" sz="2800" b="1" i="1" dirty="0">
              <a:solidFill>
                <a:srgbClr val="FF0000"/>
              </a:solidFill>
              <a:cs typeface="IrisUPC" panose="020B0604020202020204" pitchFamily="34" charset="-34"/>
            </a:endParaRPr>
          </a:p>
        </p:txBody>
      </p:sp>
      <p:sp>
        <p:nvSpPr>
          <p:cNvPr id="5" name="WordArt 4">
            <a:extLst>
              <a:ext uri="{FF2B5EF4-FFF2-40B4-BE49-F238E27FC236}">
                <a16:creationId xmlns:a16="http://schemas.microsoft.com/office/drawing/2014/main" id="{62FBC8B5-B4F4-4841-860A-FDEC54FF33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6961716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solidFill>
                  <a:srgbClr val="00FFFF"/>
                </a:solidFill>
                <a:effectLst>
                  <a:prstShdw prst="shdw17" dist="17961" dir="13500000">
                    <a:srgbClr val="009999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โครงสร้างและบทบาทของสถานบริการสุขภาพ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03D9585-25E5-4CFB-8E52-72E0209F6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4135" y="1687513"/>
            <a:ext cx="4000500" cy="584200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สำนักงานสาธารณสุขจังหวัด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1865D386-5072-4E06-A6A6-4CAC34464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41" y="1278512"/>
            <a:ext cx="3143249" cy="584200"/>
          </a:xfrm>
          <a:prstGeom prst="rect">
            <a:avLst/>
          </a:prstGeom>
          <a:solidFill>
            <a:srgbClr val="D60057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ระดับจังหวัด 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18C74EB-FB57-4FC2-A20A-AF39BE981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51" y="2386012"/>
            <a:ext cx="555431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03BD5D7-8BA7-4F6D-B91A-66C8C65FC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51" y="2386012"/>
            <a:ext cx="555431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5425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4D742CC5-E835-482F-A9E0-7CC425B39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1317501-ECB4-4A8D-9BB0-39EDEF298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4">
            <a:extLst>
              <a:ext uri="{FF2B5EF4-FFF2-40B4-BE49-F238E27FC236}">
                <a16:creationId xmlns:a16="http://schemas.microsoft.com/office/drawing/2014/main" id="{62FBC8B5-B4F4-4841-860A-FDEC54FF33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6961716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solidFill>
                  <a:srgbClr val="00FFFF"/>
                </a:solidFill>
                <a:effectLst>
                  <a:prstShdw prst="shdw17" dist="17961" dir="13500000">
                    <a:srgbClr val="009999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โครงสร้างและบทบาทของสถานบริการสุขภาพ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03D9585-25E5-4CFB-8E52-72E0209F6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34" y="1970800"/>
            <a:ext cx="4000500" cy="584200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โรงพยาบาลมหาราช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1865D386-5072-4E06-A6A6-4CAC34464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1196975"/>
            <a:ext cx="3143249" cy="584200"/>
          </a:xfrm>
          <a:prstGeom prst="rect">
            <a:avLst/>
          </a:prstGeom>
          <a:solidFill>
            <a:srgbClr val="D60057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ระดับจังหวัด  </a:t>
            </a:r>
          </a:p>
        </p:txBody>
      </p:sp>
      <p:pic>
        <p:nvPicPr>
          <p:cNvPr id="8" name="Picture 11" descr="http://3.bp.blogspot.com/_X4deOBCKw9c/Szd8lQvAvwI/AAAAAAAAEZE/t2vOwRJ-dss/s400/Maharat+Nakhon+Ratchasima+Hospital+07.jpg">
            <a:extLst>
              <a:ext uri="{FF2B5EF4-FFF2-40B4-BE49-F238E27FC236}">
                <a16:creationId xmlns:a16="http://schemas.microsoft.com/office/drawing/2014/main" id="{D46F509D-9BCC-4A54-930A-9BB3FC42E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56173" y="1179961"/>
            <a:ext cx="4597172" cy="5348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3" descr="http://www.rd1677.com/backoffice/PicUpdate/73188.jpg">
            <a:extLst>
              <a:ext uri="{FF2B5EF4-FFF2-40B4-BE49-F238E27FC236}">
                <a16:creationId xmlns:a16="http://schemas.microsoft.com/office/drawing/2014/main" id="{8EF5A0E5-AF37-44A3-9575-CE21C05E8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t="16139"/>
          <a:stretch/>
        </p:blipFill>
        <p:spPr bwMode="auto">
          <a:xfrm>
            <a:off x="7156175" y="1179961"/>
            <a:ext cx="4597170" cy="3073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5" descr="http://intraserver.nurse.cmu.ac.th/mis/download/project/3448_photo.jpg">
            <a:extLst>
              <a:ext uri="{FF2B5EF4-FFF2-40B4-BE49-F238E27FC236}">
                <a16:creationId xmlns:a16="http://schemas.microsoft.com/office/drawing/2014/main" id="{7B0A5E26-E14F-41D1-A266-0898A77A2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56173" y="3776871"/>
            <a:ext cx="4597171" cy="2752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8E386864-D734-43CD-8CC7-4242536E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2697163"/>
            <a:ext cx="74295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      เป็นโรงพยาบาลที่มีจำนวนเตียงผู้ป่วยมากกว่า 1,000 เตียง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มีหน้าที่ในการให้บริการตรวจรักษาแก่ประชาชนทั่วไป    และโรค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เฉพาะทาง เช่น โรคทางตา หู คอ จมูก ปาก  เป็นโรคที่ต้องอาศัย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แพทย์ที่มีความเชี่ยวชาญพิเศษ  ดังนั้น โรงพยาบาลมหาราช จึงมี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cs typeface="IrisUPC" panose="020B0604020202020204" pitchFamily="34" charset="-34"/>
              </a:rPr>
              <a:t>ขีดความสามารถในการให้บริการ</a:t>
            </a:r>
            <a:r>
              <a:rPr lang="th-TH" altLang="th-TH" sz="2800" b="1" dirty="0">
                <a:solidFill>
                  <a:srgbClr val="FFFF00"/>
                </a:solidFill>
                <a:cs typeface="IrisUPC" panose="020B0604020202020204" pitchFamily="34" charset="-34"/>
              </a:rPr>
              <a:t> </a:t>
            </a:r>
            <a:r>
              <a:rPr lang="th-TH" altLang="th-TH" sz="2800" b="1" i="1" dirty="0">
                <a:solidFill>
                  <a:srgbClr val="FFFF00"/>
                </a:solidFill>
                <a:cs typeface="IrisUPC" panose="020B0604020202020204" pitchFamily="34" charset="-34"/>
              </a:rPr>
              <a:t>สุขภาพอยู่ในระดับ 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41639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3BF39F77-5C56-403B-A60C-FB98577D1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753D87D-0098-4E0B-82F6-D2E1ED4D3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EBC248C7-7493-4386-B928-41CFA322D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4318" y="2770188"/>
            <a:ext cx="74295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                             เป็นโรงพยาบาลที่มีจำนวนเตียงผู้ป่วยตั้งแต่ 501-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             1,000 เตียง  มีหน้าที่ในการให้บริการตรวจรักษาแก่ประชาชน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             ทั่วไปและโรคเฉพาะทางเช่นเดียวกับโรงพยาบาลมหาราช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แตก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       ต่างกันที่จำนวนบุคลากร  และศักยภาพในการให้บริการที่น้อย 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       กว่าโรงพยาบาลมหาราช</a:t>
            </a:r>
            <a:r>
              <a:rPr lang="th-TH" b="1" dirty="0">
                <a:solidFill>
                  <a:srgbClr val="0B0464"/>
                </a:solidFill>
                <a:cs typeface="IrisUPC" pitchFamily="34" charset="-34"/>
              </a:rPr>
              <a:t> </a:t>
            </a: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จึงมีขีดความสามารถในการให้</a:t>
            </a:r>
            <a:r>
              <a:rPr lang="th-TH" b="1" dirty="0">
                <a:solidFill>
                  <a:srgbClr val="FFFF00"/>
                </a:solidFill>
                <a:cs typeface="IrisUPC" pitchFamily="34" charset="-34"/>
              </a:rPr>
              <a:t>บริการ</a:t>
            </a:r>
          </a:p>
          <a:p>
            <a:pPr eaLnBrk="1" hangingPunct="1">
              <a:defRPr/>
            </a:pPr>
            <a:r>
              <a:rPr lang="th-TH" b="1" dirty="0">
                <a:solidFill>
                  <a:srgbClr val="FF0000"/>
                </a:solidFill>
                <a:cs typeface="IrisUPC" pitchFamily="34" charset="-34"/>
              </a:rPr>
              <a:t>             </a:t>
            </a:r>
            <a:r>
              <a:rPr lang="th-TH" b="1" dirty="0">
                <a:solidFill>
                  <a:srgbClr val="FFFF00"/>
                </a:solidFill>
                <a:cs typeface="IrisUPC" pitchFamily="34" charset="-34"/>
              </a:rPr>
              <a:t>สุขภาพอยู่ในระดับ 3 </a:t>
            </a: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เช่นกัน</a:t>
            </a:r>
          </a:p>
        </p:txBody>
      </p:sp>
      <p:sp>
        <p:nvSpPr>
          <p:cNvPr id="5" name="WordArt 4">
            <a:extLst>
              <a:ext uri="{FF2B5EF4-FFF2-40B4-BE49-F238E27FC236}">
                <a16:creationId xmlns:a16="http://schemas.microsoft.com/office/drawing/2014/main" id="{1E620134-5D60-44FB-95A8-DED7981C21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6961716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solidFill>
                  <a:srgbClr val="00FFFF"/>
                </a:solidFill>
                <a:effectLst>
                  <a:prstShdw prst="shdw17" dist="17961" dir="13500000">
                    <a:srgbClr val="009999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โครงสร้างและบทบาทของสถานบริการสุขภาพ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626538A-78F4-4997-9AE9-731607B71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0607" y="2008223"/>
            <a:ext cx="4000500" cy="553998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โรงพยาบาลศูนย์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22A40915-E0EA-4A1F-89AD-1BA2BF17D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7856" y="1196975"/>
            <a:ext cx="3143251" cy="584200"/>
          </a:xfrm>
          <a:prstGeom prst="rect">
            <a:avLst/>
          </a:prstGeom>
          <a:solidFill>
            <a:srgbClr val="D60057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ระดับจังหวัด  </a:t>
            </a:r>
          </a:p>
        </p:txBody>
      </p:sp>
      <p:pic>
        <p:nvPicPr>
          <p:cNvPr id="8" name="Picture 13" descr="http://image.dek-d.com/15/611552/14341657">
            <a:extLst>
              <a:ext uri="{FF2B5EF4-FFF2-40B4-BE49-F238E27FC236}">
                <a16:creationId xmlns:a16="http://schemas.microsoft.com/office/drawing/2014/main" id="{46AE8CD6-579B-4E5A-91B0-3B31CB36E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1360031"/>
            <a:ext cx="4934157" cy="3291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1" descr="http://gotoknow.org/file/khajitfoythong/udon.jpg">
            <a:extLst>
              <a:ext uri="{FF2B5EF4-FFF2-40B4-BE49-F238E27FC236}">
                <a16:creationId xmlns:a16="http://schemas.microsoft.com/office/drawing/2014/main" id="{D4215B21-4D5B-4624-BA60-EE2C44BD9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2" y="3989244"/>
            <a:ext cx="4934157" cy="2590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5" descr="http://www.tnnthailand.com/getimg.php?src=upload/news/M_6901.jpg&amp;w=290&amp;h=210&amp;zc=1">
            <a:extLst>
              <a:ext uri="{FF2B5EF4-FFF2-40B4-BE49-F238E27FC236}">
                <a16:creationId xmlns:a16="http://schemas.microsoft.com/office/drawing/2014/main" id="{211A4C49-37FD-407D-90DF-58D7BBBD6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831" y="2427923"/>
            <a:ext cx="4803849" cy="2853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81861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6C55B666-52C9-4D8B-A592-6D23A572B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C517723-D8EE-4D09-B95D-71189A8C9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7E224E0B-08D4-4ED1-9DE9-C42FFD3E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982913"/>
            <a:ext cx="74295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b="1" dirty="0">
                <a:solidFill>
                  <a:srgbClr val="0B0464"/>
                </a:solidFill>
                <a:cs typeface="IrisUPC" pitchFamily="34" charset="-34"/>
              </a:rPr>
              <a:t>      </a:t>
            </a: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มีจำนวนเตียงผู้ป่วย120-500 เตียง มีหน้าที่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คล้ายคลึงกับโรงพยาบาลศูนย์ แต่จะ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แตกต่างกันที่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จำนวนบุคลากรและศักยภาพในการให้บริการน้อย</a:t>
            </a:r>
          </a:p>
          <a:p>
            <a:pPr eaLnBrk="1" hangingPunct="1">
              <a:defRPr/>
            </a:pPr>
            <a:r>
              <a:rPr lang="th-TH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กว่าโรงพยาบาลศูนย์</a:t>
            </a:r>
            <a:r>
              <a:rPr lang="th-TH" b="1" dirty="0">
                <a:solidFill>
                  <a:srgbClr val="0B0464"/>
                </a:solidFill>
                <a:cs typeface="IrisUPC" pitchFamily="34" charset="-34"/>
              </a:rPr>
              <a:t> </a:t>
            </a: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จึงมีขีดความสามารถในการ</a:t>
            </a:r>
          </a:p>
          <a:p>
            <a:pPr eaLnBrk="1" hangingPunct="1">
              <a:defRPr/>
            </a:pPr>
            <a:r>
              <a:rPr lang="th-TH" b="1" i="1" dirty="0">
                <a:solidFill>
                  <a:srgbClr val="FFFF00"/>
                </a:solidFill>
                <a:cs typeface="IrisUPC" pitchFamily="34" charset="-34"/>
              </a:rPr>
              <a:t>ให้บริการสุขภาพอยู่ในระดับ 2-3  </a:t>
            </a:r>
          </a:p>
        </p:txBody>
      </p:sp>
      <p:sp>
        <p:nvSpPr>
          <p:cNvPr id="5" name="WordArt 4">
            <a:extLst>
              <a:ext uri="{FF2B5EF4-FFF2-40B4-BE49-F238E27FC236}">
                <a16:creationId xmlns:a16="http://schemas.microsoft.com/office/drawing/2014/main" id="{A8939806-BA06-460A-9527-69041A2347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6961716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solidFill>
                  <a:srgbClr val="00FFFF"/>
                </a:solidFill>
                <a:effectLst>
                  <a:prstShdw prst="shdw17" dist="17961" dir="13500000">
                    <a:srgbClr val="009999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โครงสร้างและบทบาทของสถานบริการสุขภาพ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795EABC6-BC21-4BC6-8186-E7B41BAC5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20" y="2111333"/>
            <a:ext cx="4000500" cy="584200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โรงพยาบาลทั่วไป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8DBB2546-2F89-4C3D-9EAA-5BFB742CA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49" y="1193800"/>
            <a:ext cx="3143251" cy="584200"/>
          </a:xfrm>
          <a:prstGeom prst="rect">
            <a:avLst/>
          </a:prstGeom>
          <a:solidFill>
            <a:srgbClr val="D60057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ระดับจังหวัด  </a:t>
            </a:r>
          </a:p>
        </p:txBody>
      </p:sp>
      <p:pic>
        <p:nvPicPr>
          <p:cNvPr id="8" name="Picture 15" descr="http://www.phuketcity.org/images/mission_4.jpg">
            <a:extLst>
              <a:ext uri="{FF2B5EF4-FFF2-40B4-BE49-F238E27FC236}">
                <a16:creationId xmlns:a16="http://schemas.microsoft.com/office/drawing/2014/main" id="{35520120-0820-4D52-BCA6-BCA6A0F43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1680" y="1193800"/>
            <a:ext cx="5207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13" descr="http://thainews.prd.go.th/news/pictures/255207010270_1.jpg">
            <a:extLst>
              <a:ext uri="{FF2B5EF4-FFF2-40B4-BE49-F238E27FC236}">
                <a16:creationId xmlns:a16="http://schemas.microsoft.com/office/drawing/2014/main" id="{2CC6F1FC-FABA-4BA8-827A-7CF360AB4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61680" y="4133047"/>
            <a:ext cx="4692993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9C040A1F-44BC-4359-85B2-93B3D423D149}"/>
              </a:ext>
            </a:extLst>
          </p:cNvPr>
          <p:cNvSpPr/>
          <p:nvPr/>
        </p:nvSpPr>
        <p:spPr>
          <a:xfrm>
            <a:off x="5938360" y="1391920"/>
            <a:ext cx="5967891" cy="4795519"/>
          </a:xfrm>
          <a:prstGeom prst="round2Diag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FB493089-4E87-4084-BDE2-880476CA61AE}"/>
              </a:ext>
            </a:extLst>
          </p:cNvPr>
          <p:cNvSpPr/>
          <p:nvPr/>
        </p:nvSpPr>
        <p:spPr>
          <a:xfrm>
            <a:off x="5947673" y="1391920"/>
            <a:ext cx="5958578" cy="4795519"/>
          </a:xfrm>
          <a:prstGeom prst="round2Diag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10523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6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C4D7189C-38BF-42F8-8123-2F47C5EC2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59E29C2-4E5D-416F-9A55-1CD5EA560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C9B62982-94FF-44A1-BD9F-B4C0AA06B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644224"/>
            <a:ext cx="74295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b="1" dirty="0">
                <a:solidFill>
                  <a:srgbClr val="0B0464"/>
                </a:solidFill>
                <a:cs typeface="IrisUPC" pitchFamily="34" charset="-34"/>
              </a:rPr>
              <a:t>    </a:t>
            </a: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    มีหน้าที่ส่งเสริมสนับสนุนและควบคุมการปฏิบัติงาน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ของสถานีอนายมัย  และการประสานกิจกรรมสาธารณสุข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ในอำเภอ</a:t>
            </a:r>
            <a:endParaRPr lang="th-TH" b="1" dirty="0">
              <a:solidFill>
                <a:srgbClr val="FF0000"/>
              </a:solidFill>
              <a:cs typeface="IrisUPC" pitchFamily="34" charset="-34"/>
            </a:endParaRPr>
          </a:p>
        </p:txBody>
      </p:sp>
      <p:sp>
        <p:nvSpPr>
          <p:cNvPr id="5" name="WordArt 4">
            <a:extLst>
              <a:ext uri="{FF2B5EF4-FFF2-40B4-BE49-F238E27FC236}">
                <a16:creationId xmlns:a16="http://schemas.microsoft.com/office/drawing/2014/main" id="{BFE68F49-2214-4C99-866A-76548F9756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6961716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solidFill>
                  <a:srgbClr val="00FFFF"/>
                </a:solidFill>
                <a:effectLst>
                  <a:prstShdw prst="shdw17" dist="17961" dir="13500000">
                    <a:srgbClr val="009999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โครงสร้างและบทบาทของสถานบริการสุขภาพ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93F93031-2160-49BA-B3B1-7592BD925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49" y="1168718"/>
            <a:ext cx="3143251" cy="584200"/>
          </a:xfrm>
          <a:prstGeom prst="rect">
            <a:avLst/>
          </a:prstGeom>
          <a:solidFill>
            <a:srgbClr val="0000CC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ระดับอำเภอ  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B8F47EC4-E6EA-49D5-A1FE-EDEF06235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63" y="1937780"/>
            <a:ext cx="3676650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สำนักงานสาธารณสุขอำเภอ 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38761131-7791-49BA-A17E-7F858FBD6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378" y="4137638"/>
            <a:ext cx="3676650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โรงพยาบาลชุมชน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F695B0D-9F72-41C6-8F97-9B28F6B5A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983" y="1189039"/>
            <a:ext cx="5606704" cy="336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CB2E65C5-57D6-4462-B245-FE8A9E008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" y="4940152"/>
            <a:ext cx="119014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b="1" dirty="0">
                <a:solidFill>
                  <a:srgbClr val="0B0464"/>
                </a:solidFill>
                <a:cs typeface="IrisUPC" pitchFamily="34" charset="-34"/>
              </a:rPr>
              <a:t>    </a:t>
            </a: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มีจำนวนเตียงผู้ป่วย </a:t>
            </a:r>
            <a:r>
              <a:rPr lang="th-TH" b="1" dirty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10-</a:t>
            </a:r>
            <a:r>
              <a:rPr lang="en-US" b="1" dirty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15</a:t>
            </a:r>
            <a:r>
              <a:rPr lang="th-TH" b="1" dirty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0</a:t>
            </a: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 เตียง 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มีหน้าที่ในการให้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บริการตรวจรักษาแก่ประชาชนในเขตอำเภอ  หรือชุมชนที่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รับผิดชอบ</a:t>
            </a:r>
            <a:r>
              <a:rPr lang="th-TH" b="1" dirty="0">
                <a:solidFill>
                  <a:srgbClr val="0B0464"/>
                </a:solidFill>
                <a:cs typeface="IrisUPC" pitchFamily="34" charset="-34"/>
              </a:rPr>
              <a:t> </a:t>
            </a: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ได้แก่ โรงพยาบาลประจำอำเภอ      มีขีดความ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สามารถใน </a:t>
            </a:r>
            <a:r>
              <a:rPr lang="th-TH" b="1" i="1" dirty="0">
                <a:solidFill>
                  <a:srgbClr val="FFFF00"/>
                </a:solidFill>
                <a:cs typeface="IrisUPC" pitchFamily="34" charset="-34"/>
              </a:rPr>
              <a:t>การให้บริการสุขภาพอยู่ในระดับ 2 </a:t>
            </a:r>
          </a:p>
        </p:txBody>
      </p:sp>
      <p:pic>
        <p:nvPicPr>
          <p:cNvPr id="8" name="Picture 6" descr="โรงพยาบาลปากเกร็ด, +66 2 960 9900, ถนน แจ้งวัฒนะ ตำบล ปากเกร็ด อำเภอ  ปากเกร็ด นนทบุรี 11120 ประเทศไทย">
            <a:extLst>
              <a:ext uri="{FF2B5EF4-FFF2-40B4-BE49-F238E27FC236}">
                <a16:creationId xmlns:a16="http://schemas.microsoft.com/office/drawing/2014/main" id="{1EA0194D-8DF7-48DB-BDD2-CDECC0168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3"/>
          <a:stretch/>
        </p:blipFill>
        <p:spPr bwMode="auto">
          <a:xfrm>
            <a:off x="6368147" y="1193596"/>
            <a:ext cx="5606703" cy="507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haichamber หอการค้าไทยและสภาหอการค้าแห่งประเทศไทย">
            <a:extLst>
              <a:ext uri="{FF2B5EF4-FFF2-40B4-BE49-F238E27FC236}">
                <a16:creationId xmlns:a16="http://schemas.microsoft.com/office/drawing/2014/main" id="{CCCD6272-0975-48A1-85F4-B7FB97DE9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47" y="1916404"/>
            <a:ext cx="5610230" cy="402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โรงพยาบาลปากเกร็ด / Pakkred Hospital | 2022 / 2565 รีวิวคอนโด คอนโดใหม่  บ้านเดี่ยว ทาวน์โฮม ทาวน์เฮ้าส์ คอนโดเปิดใหม่, คอนโดพร้อมอยู่ , คอนโด  ใกล้-ติด รถไฟฟ้า BTS, รถไฟฟ้าใต้ดิน MRT, คอนโดมือสอง คอนโดให้เช่า  ซื้อ-ขายคอนโด เช่าคอนโด ตลาดคอนโด">
            <a:extLst>
              <a:ext uri="{FF2B5EF4-FFF2-40B4-BE49-F238E27FC236}">
                <a16:creationId xmlns:a16="http://schemas.microsoft.com/office/drawing/2014/main" id="{48438FD4-9C12-4D3F-A5A2-20F35E9D5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984" y="1892008"/>
            <a:ext cx="5610230" cy="405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51280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9" grpId="0" animBg="1"/>
      <p:bldP spid="10" grpId="0" animBg="1"/>
      <p:bldP spid="13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3BC78D1B-04B2-4BF4-BDD0-A0D772F9C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5C524E-5F90-44DF-AFB9-E9B42A0C9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4">
            <a:extLst>
              <a:ext uri="{FF2B5EF4-FFF2-40B4-BE49-F238E27FC236}">
                <a16:creationId xmlns:a16="http://schemas.microsoft.com/office/drawing/2014/main" id="{2E99E096-AB32-4D8B-AF2C-E506B13D55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6961716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solidFill>
                  <a:srgbClr val="00FFFF"/>
                </a:solidFill>
                <a:effectLst>
                  <a:prstShdw prst="shdw17" dist="17961" dir="13500000">
                    <a:srgbClr val="009999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โครงสร้างและบทบาทของสถานบริการสุขภาพ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3734A54C-0913-4D4A-A212-4291E894C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200823"/>
            <a:ext cx="5715040" cy="584775"/>
          </a:xfrm>
          <a:prstGeom prst="rect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โรงพยาบาลส่งเสริมสุขภาพตำบล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A21768D7-A032-49B0-BC49-96F54B68F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40" y="1247269"/>
            <a:ext cx="4572000" cy="584200"/>
          </a:xfrm>
          <a:prstGeom prst="rect">
            <a:avLst/>
          </a:prstGeom>
          <a:solidFill>
            <a:srgbClr val="D60057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cs typeface="IrisUPC" pitchFamily="34" charset="-34"/>
              </a:rPr>
              <a:t>ระดับตำบลและหมู่บ้าน  </a:t>
            </a:r>
          </a:p>
        </p:txBody>
      </p:sp>
      <p:pic>
        <p:nvPicPr>
          <p:cNvPr id="9" name="Picture 11" descr="http://www.nongpruehos.go.th/nongpruehos/images/stories/img_0451.png">
            <a:extLst>
              <a:ext uri="{FF2B5EF4-FFF2-40B4-BE49-F238E27FC236}">
                <a16:creationId xmlns:a16="http://schemas.microsoft.com/office/drawing/2014/main" id="{17B42AC0-583E-49E2-94F3-974A3D4AB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0463" y="1092629"/>
            <a:ext cx="4586817" cy="2824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13" descr="http://map.longdo.com/files/images/2011/01/28/phpye9dMU">
            <a:extLst>
              <a:ext uri="{FF2B5EF4-FFF2-40B4-BE49-F238E27FC236}">
                <a16:creationId xmlns:a16="http://schemas.microsoft.com/office/drawing/2014/main" id="{CEFFE152-83F4-47A3-9B6D-844596A13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4685" y="3946299"/>
            <a:ext cx="4572000" cy="2824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5" descr="http://www.oknation.net/blog/home/blog_data/425/39425/images/HPH/Old52/old02.jpg">
            <a:extLst>
              <a:ext uri="{FF2B5EF4-FFF2-40B4-BE49-F238E27FC236}">
                <a16:creationId xmlns:a16="http://schemas.microsoft.com/office/drawing/2014/main" id="{74930798-7407-4344-9E82-4F7AA28F7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9652" y="4017360"/>
            <a:ext cx="4344588" cy="2781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7" descr="http://www.oknation.net/blog/home/blog_data/425/39425/images/School/school04.jpg">
            <a:extLst>
              <a:ext uri="{FF2B5EF4-FFF2-40B4-BE49-F238E27FC236}">
                <a16:creationId xmlns:a16="http://schemas.microsoft.com/office/drawing/2014/main" id="{3B7AF955-9826-421E-9D46-8FEB43B10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9652" y="1097743"/>
            <a:ext cx="4344588" cy="2761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DC5861EA-B8CE-43A4-8AF8-D5BB768B5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271" y="3051792"/>
            <a:ext cx="74295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 dirty="0">
                <a:solidFill>
                  <a:srgbClr val="0B0464"/>
                </a:solidFill>
                <a:cs typeface="IrisUPC" panose="020B0604020202020204" pitchFamily="34" charset="-34"/>
              </a:rPr>
              <a:t>                 </a:t>
            </a:r>
            <a:r>
              <a:rPr lang="th-TH" altLang="th-TH" b="1" dirty="0">
                <a:solidFill>
                  <a:schemeClr val="bg1"/>
                </a:solidFill>
                <a:cs typeface="IrisUPC" panose="020B0604020202020204" pitchFamily="34" charset="-34"/>
              </a:rPr>
              <a:t>เป็นสถานบริการสุขภาพที่ยกระดับศักยภาพมาจาก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 dirty="0">
                <a:solidFill>
                  <a:schemeClr val="bg1"/>
                </a:solidFill>
                <a:cs typeface="IrisUPC" panose="020B0604020202020204" pitchFamily="34" charset="-34"/>
              </a:rPr>
              <a:t>         สถานีอนามัยหรือศูนย์สุขภาพชุมชน เน้นการป้องกันโรค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 dirty="0">
                <a:solidFill>
                  <a:schemeClr val="bg1"/>
                </a:solidFill>
                <a:cs typeface="IrisUPC" panose="020B0604020202020204" pitchFamily="34" charset="-34"/>
              </a:rPr>
              <a:t>         โรงพยาบาลส่งเสริมสุขภาพตำบล มี</a:t>
            </a:r>
            <a:r>
              <a:rPr lang="th-TH" altLang="th-TH" b="1" dirty="0">
                <a:solidFill>
                  <a:srgbClr val="0B0464"/>
                </a:solidFill>
                <a:cs typeface="IrisUPC" panose="020B0604020202020204" pitchFamily="34" charset="-34"/>
              </a:rPr>
              <a:t> </a:t>
            </a:r>
            <a:r>
              <a:rPr lang="th-TH" altLang="th-TH" b="1" i="1" dirty="0">
                <a:solidFill>
                  <a:srgbClr val="FFFF00"/>
                </a:solidFill>
                <a:cs typeface="IrisUPC" panose="020B0604020202020204" pitchFamily="34" charset="-34"/>
              </a:rPr>
              <a:t>ขีดความสามารถใน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 i="1" dirty="0">
                <a:solidFill>
                  <a:srgbClr val="FFFF00"/>
                </a:solidFill>
                <a:cs typeface="IrisUPC" panose="020B0604020202020204" pitchFamily="34" charset="-34"/>
              </a:rPr>
              <a:t>         การให้บริการสุขภาพอยู่ในระดับ 1-2</a:t>
            </a:r>
            <a:r>
              <a:rPr lang="th-TH" altLang="th-TH" b="1" dirty="0">
                <a:solidFill>
                  <a:srgbClr val="FFFF00"/>
                </a:solidFill>
                <a:cs typeface="IrisUPC" panose="020B0604020202020204" pitchFamily="34" charset="-34"/>
              </a:rPr>
              <a:t>    </a:t>
            </a:r>
            <a:r>
              <a:rPr lang="th-TH" altLang="th-TH" b="1" dirty="0">
                <a:solidFill>
                  <a:schemeClr val="bg1"/>
                </a:solidFill>
                <a:cs typeface="IrisUPC" panose="020B0604020202020204" pitchFamily="34" charset="-34"/>
              </a:rPr>
              <a:t>แต่มากกว่าศูนย์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 dirty="0">
                <a:solidFill>
                  <a:schemeClr val="bg1"/>
                </a:solidFill>
                <a:cs typeface="IrisUPC" panose="020B0604020202020204" pitchFamily="34" charset="-34"/>
              </a:rPr>
              <a:t>         สุขภาพชุมชนและสถานีอนามัย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23012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3">
            <a:extLst>
              <a:ext uri="{FF2B5EF4-FFF2-40B4-BE49-F238E27FC236}">
                <a16:creationId xmlns:a16="http://schemas.microsoft.com/office/drawing/2014/main" id="{B1A2094C-9FFA-4050-9E9A-3337BC53C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850900"/>
            <a:ext cx="1221105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0DCFF70C-A76F-4718-8B65-6837E0DC5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-19050" y="0"/>
            <a:ext cx="12211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28">
            <a:extLst>
              <a:ext uri="{FF2B5EF4-FFF2-40B4-BE49-F238E27FC236}">
                <a16:creationId xmlns:a16="http://schemas.microsoft.com/office/drawing/2014/main" id="{B72E6AE3-2652-4D29-B19C-75AC2EF867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7235238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th-TH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FFFF"/>
                </a:solidFill>
                <a:effectLst>
                  <a:prstShdw prst="shdw18" dist="17961" dir="13500000">
                    <a:srgbClr val="00FFFF">
                      <a:gamma/>
                      <a:shade val="60000"/>
                      <a:invGamma/>
                    </a:srgbClr>
                  </a:prstShdw>
                </a:effectLst>
                <a:cs typeface="EucrosiaUPC"/>
              </a:rPr>
              <a:t>                                      </a:t>
            </a:r>
          </a:p>
        </p:txBody>
      </p:sp>
      <p:sp>
        <p:nvSpPr>
          <p:cNvPr id="22" name="Text Box 29">
            <a:extLst>
              <a:ext uri="{FF2B5EF4-FFF2-40B4-BE49-F238E27FC236}">
                <a16:creationId xmlns:a16="http://schemas.microsoft.com/office/drawing/2014/main" id="{86ACFEAE-4706-424A-BB33-312F64045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520" y="1268760"/>
            <a:ext cx="5069840" cy="584775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srgbClr val="0B0464"/>
                </a:solidFill>
                <a:cs typeface="IrisUPC" pitchFamily="34" charset="-34"/>
              </a:rPr>
              <a:t>ความหมายของการบริการทางสุขภาพ</a:t>
            </a:r>
          </a:p>
        </p:txBody>
      </p:sp>
      <p:sp>
        <p:nvSpPr>
          <p:cNvPr id="23" name="Text Box 29">
            <a:extLst>
              <a:ext uri="{FF2B5EF4-FFF2-40B4-BE49-F238E27FC236}">
                <a16:creationId xmlns:a16="http://schemas.microsoft.com/office/drawing/2014/main" id="{24AB09DA-90C7-4AEF-B804-DC582E358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82" y="142852"/>
            <a:ext cx="6568880" cy="707886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th-TH" sz="4000" b="1" dirty="0">
                <a:solidFill>
                  <a:srgbClr val="FFFF00"/>
                </a:solidFill>
                <a:cs typeface="IrisUPC" pitchFamily="34" charset="-34"/>
              </a:rPr>
              <a:t>การบริการสุขภาพในประเทศไทย</a:t>
            </a: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A27F5244-1BC3-4887-AF5B-2908CCC445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7753758"/>
              </p:ext>
            </p:extLst>
          </p:nvPr>
        </p:nvGraphicFramePr>
        <p:xfrm>
          <a:off x="4661756" y="1124744"/>
          <a:ext cx="737636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5" name="Picture 13">
            <a:extLst>
              <a:ext uri="{FF2B5EF4-FFF2-40B4-BE49-F238E27FC236}">
                <a16:creationId xmlns:a16="http://schemas.microsoft.com/office/drawing/2014/main" id="{12A6E1D7-C660-4306-B670-6D125D9A8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5820" y="2129299"/>
            <a:ext cx="3654588" cy="445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72144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76273611-AB74-4CC6-8DF0-00DFEB845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215736C-0292-4E5D-AB77-A08F8A231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51E34A03-4B0C-4A4C-B49F-FD6CBDB6C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1439" y="2693670"/>
            <a:ext cx="5791519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3200" b="1" dirty="0">
                <a:solidFill>
                  <a:srgbClr val="0B0464"/>
                </a:solidFill>
                <a:cs typeface="IrisUPC" pitchFamily="34" charset="-34"/>
              </a:rPr>
              <a:t>             </a:t>
            </a:r>
            <a:r>
              <a:rPr lang="th-TH" sz="3200" b="1" dirty="0">
                <a:solidFill>
                  <a:schemeClr val="bg1"/>
                </a:solidFill>
                <a:cs typeface="IrisUPC" pitchFamily="34" charset="-34"/>
              </a:rPr>
              <a:t>เป็นสถานบริการสุขภาพที่เกิดจาก</a:t>
            </a:r>
          </a:p>
          <a:p>
            <a:pPr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cs typeface="IrisUPC" pitchFamily="34" charset="-34"/>
              </a:rPr>
              <a:t>    นโยบายหลักประกันสุขภาพถ้วนหน้าของ  </a:t>
            </a:r>
          </a:p>
          <a:p>
            <a:pPr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cs typeface="IrisUPC" pitchFamily="34" charset="-34"/>
              </a:rPr>
              <a:t>    รัฐบาล มีบริการสุขภาพที่หลากหลายกว่า</a:t>
            </a:r>
          </a:p>
          <a:p>
            <a:pPr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cs typeface="IrisUPC" pitchFamily="34" charset="-34"/>
              </a:rPr>
              <a:t>    สถานีอนามัย    โดยมีแนวนโยบายที่</a:t>
            </a:r>
            <a:r>
              <a:rPr lang="th-TH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เน้น</a:t>
            </a:r>
          </a:p>
          <a:p>
            <a:pPr eaLnBrk="1" hangingPunct="1">
              <a:defRPr/>
            </a:pPr>
            <a:r>
              <a:rPr lang="th-TH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การจัดบริการแบบ “ใกล้บ้าน ใกล้ใจ”</a:t>
            </a:r>
            <a:r>
              <a:rPr lang="th-TH" sz="3200" b="1" dirty="0">
                <a:solidFill>
                  <a:srgbClr val="0B0464"/>
                </a:solidFill>
                <a:cs typeface="IrisUPC" pitchFamily="34" charset="-34"/>
              </a:rPr>
              <a:t>   </a:t>
            </a:r>
          </a:p>
          <a:p>
            <a:pPr eaLnBrk="1" hangingPunct="1">
              <a:defRPr/>
            </a:pPr>
            <a:r>
              <a:rPr lang="th-TH" sz="3200" b="1" dirty="0">
                <a:solidFill>
                  <a:srgbClr val="0B0464"/>
                </a:solidFill>
                <a:cs typeface="IrisUPC" pitchFamily="34" charset="-34"/>
              </a:rPr>
              <a:t>        </a:t>
            </a:r>
            <a:r>
              <a:rPr lang="th-TH" sz="3200" b="1" dirty="0">
                <a:solidFill>
                  <a:schemeClr val="bg1"/>
                </a:solidFill>
                <a:cs typeface="IrisUPC" pitchFamily="34" charset="-34"/>
              </a:rPr>
              <a:t>ศูนย์สุขภาพชุมชนมีขีดความสามารถ</a:t>
            </a:r>
          </a:p>
          <a:p>
            <a:pPr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cs typeface="IrisUPC" pitchFamily="34" charset="-34"/>
              </a:rPr>
              <a:t>    ใน </a:t>
            </a:r>
            <a:r>
              <a:rPr lang="th-TH" sz="3200" b="1" i="1" dirty="0">
                <a:solidFill>
                  <a:srgbClr val="FFFF00"/>
                </a:solidFill>
                <a:cs typeface="IrisUPC" pitchFamily="34" charset="-34"/>
              </a:rPr>
              <a:t>การให้บริการสุขภาพอยู่ในระดับ 1-2  </a:t>
            </a:r>
          </a:p>
        </p:txBody>
      </p:sp>
      <p:sp>
        <p:nvSpPr>
          <p:cNvPr id="5" name="WordArt 4">
            <a:extLst>
              <a:ext uri="{FF2B5EF4-FFF2-40B4-BE49-F238E27FC236}">
                <a16:creationId xmlns:a16="http://schemas.microsoft.com/office/drawing/2014/main" id="{97116F14-DA81-4F17-8C0D-5A4D39CD40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6961716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solidFill>
                  <a:srgbClr val="00FFFF"/>
                </a:solidFill>
                <a:effectLst>
                  <a:prstShdw prst="shdw17" dist="17961" dir="13500000">
                    <a:srgbClr val="009999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โครงสร้างและบทบาทของสถานบริการสุขภาพ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53F14E3-AEBF-4822-8E38-87D0866BA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19" y="1979284"/>
            <a:ext cx="4793541" cy="584775"/>
          </a:xfrm>
          <a:prstGeom prst="rect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ศูนย์สุขภาพชุมชน (</a:t>
            </a:r>
            <a:r>
              <a:rPr lang="th-TH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ศสช.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)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32FA95FE-B58E-4D02-A28D-3DB4ECEE4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193483"/>
            <a:ext cx="4572000" cy="584200"/>
          </a:xfrm>
          <a:prstGeom prst="rect">
            <a:avLst/>
          </a:prstGeom>
          <a:solidFill>
            <a:srgbClr val="D60057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cs typeface="IrisUPC" pitchFamily="34" charset="-34"/>
              </a:rPr>
              <a:t>ระดับตำบลและหมู่บ้าน  </a:t>
            </a:r>
          </a:p>
        </p:txBody>
      </p:sp>
      <p:pic>
        <p:nvPicPr>
          <p:cNvPr id="8" name="Picture 11" descr="http://www.hblcenter.net/data_center/op_mod/soonsukapap.jpg">
            <a:extLst>
              <a:ext uri="{FF2B5EF4-FFF2-40B4-BE49-F238E27FC236}">
                <a16:creationId xmlns:a16="http://schemas.microsoft.com/office/drawing/2014/main" id="{DABCFBD1-15BF-4A1A-914D-5AC1C8628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6239" y="1733587"/>
            <a:ext cx="6204594" cy="40900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13" descr="http://t3.gstatic.com/images?q=tbn:ANd9GcSrzfkBWz2m94DLP-OQiop4SirUgvsR5kJLksWaG1H3wByd7FXubQ">
            <a:extLst>
              <a:ext uri="{FF2B5EF4-FFF2-40B4-BE49-F238E27FC236}">
                <a16:creationId xmlns:a16="http://schemas.microsoft.com/office/drawing/2014/main" id="{59C0474A-3AFF-4CD7-825B-24772938F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1935188"/>
            <a:ext cx="5187855" cy="36638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07736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id="{C0E072AF-2301-4676-A4AC-43F5A841A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2837614A-06B9-4308-A272-B4E48BB98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5FA78241-F770-41B7-AFBB-40BFF1264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536" y="2286000"/>
            <a:ext cx="74295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solidFill>
                  <a:srgbClr val="0B0464"/>
                </a:solidFill>
                <a:cs typeface="IrisUPC" pitchFamily="34" charset="-34"/>
              </a:rPr>
              <a:t>                   </a:t>
            </a:r>
            <a:r>
              <a:rPr lang="th-TH" sz="3000" b="1" dirty="0">
                <a:solidFill>
                  <a:schemeClr val="bg1"/>
                </a:solidFill>
                <a:cs typeface="IrisUPC" pitchFamily="34" charset="-34"/>
              </a:rPr>
              <a:t>เป็นสถานบริการสุขภาพระดับล่าง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เน้นงานด้านการ </a:t>
            </a:r>
          </a:p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   ส่งเสริมสุขภาพและการป้องกันโรคเป็นหลัก สามารถให้การ</a:t>
            </a:r>
          </a:p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   รักษาโรคง่ายๆ ไม่ซับซ้อนมากนัก เช่น การอนามัยแม่และ  </a:t>
            </a:r>
          </a:p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   เด็ก การวางแผนครอบครัว การโภชนาการ การควบคุมและ</a:t>
            </a:r>
          </a:p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   ป้องกันโรคติดต่อ</a:t>
            </a:r>
            <a:r>
              <a:rPr lang="th-TH" sz="3000" b="1" dirty="0">
                <a:solidFill>
                  <a:srgbClr val="0B0464"/>
                </a:solidFill>
                <a:cs typeface="IrisUPC" pitchFamily="34" charset="-34"/>
              </a:rPr>
              <a:t>   </a:t>
            </a:r>
            <a:r>
              <a:rPr lang="th-TH" sz="3000" b="1" dirty="0">
                <a:solidFill>
                  <a:schemeClr val="bg1"/>
                </a:solidFill>
                <a:cs typeface="IrisUPC" pitchFamily="34" charset="-34"/>
              </a:rPr>
              <a:t>สถานีอนามัยมีขีดความสามารถในการ   </a:t>
            </a:r>
          </a:p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cs typeface="IrisUPC" pitchFamily="34" charset="-34"/>
              </a:rPr>
              <a:t>         </a:t>
            </a:r>
            <a:r>
              <a:rPr lang="th-TH" sz="3000" b="1" dirty="0">
                <a:solidFill>
                  <a:srgbClr val="FFFF00"/>
                </a:solidFill>
                <a:cs typeface="IrisUPC" pitchFamily="34" charset="-34"/>
              </a:rPr>
              <a:t>ให้บริการสุขภาพอยู่ในระดับ 1 </a:t>
            </a:r>
          </a:p>
        </p:txBody>
      </p:sp>
      <p:sp>
        <p:nvSpPr>
          <p:cNvPr id="12" name="WordArt 4">
            <a:extLst>
              <a:ext uri="{FF2B5EF4-FFF2-40B4-BE49-F238E27FC236}">
                <a16:creationId xmlns:a16="http://schemas.microsoft.com/office/drawing/2014/main" id="{89F5C527-2AB3-4438-A6D8-67EE413948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6961716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solidFill>
                  <a:srgbClr val="00FFFF"/>
                </a:solidFill>
                <a:effectLst>
                  <a:prstShdw prst="shdw17" dist="17961" dir="13500000">
                    <a:srgbClr val="009999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โครงสร้างและบทบาทของสถานบริการสุขภาพ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62EDA7F7-197C-4E5F-B077-9A6D0323D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1071" y="1629779"/>
            <a:ext cx="5510763" cy="584775"/>
          </a:xfrm>
          <a:prstGeom prst="rect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สถานีอนามัย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3003E727-B758-43D9-B43C-08E5837E2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071563"/>
            <a:ext cx="4572000" cy="584200"/>
          </a:xfrm>
          <a:prstGeom prst="rect">
            <a:avLst/>
          </a:prstGeom>
          <a:solidFill>
            <a:srgbClr val="D60057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cs typeface="IrisUPC" pitchFamily="34" charset="-34"/>
              </a:rPr>
              <a:t>ระดับตำบลและหมู่บ้าน  </a:t>
            </a:r>
          </a:p>
        </p:txBody>
      </p:sp>
      <p:pic>
        <p:nvPicPr>
          <p:cNvPr id="15" name="Picture 11" descr="http://cyberclass.msu.ac.th/cyberclass/cyberclass-uploads/libs/html/33527/images_03/g_3_17.gif">
            <a:extLst>
              <a:ext uri="{FF2B5EF4-FFF2-40B4-BE49-F238E27FC236}">
                <a16:creationId xmlns:a16="http://schemas.microsoft.com/office/drawing/2014/main" id="{E20EF455-1C09-439F-BF91-5DA3F9F27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1653306"/>
            <a:ext cx="4381531" cy="2376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Picture 12" descr="http://www.cco.moph.go.th/dbangkla/images/img_PakNam.jpg">
            <a:extLst>
              <a:ext uri="{FF2B5EF4-FFF2-40B4-BE49-F238E27FC236}">
                <a16:creationId xmlns:a16="http://schemas.microsoft.com/office/drawing/2014/main" id="{0E0199E6-A1CF-4017-9808-B422CB82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4204" y="4287036"/>
            <a:ext cx="4381531" cy="2357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97725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4A8DFD69-335B-49F1-A7F9-E4044BDA7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1ECA2E0-5C34-4A25-B681-4C12BF970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542E6926-4801-480A-A7AF-71651FA9E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571750"/>
            <a:ext cx="74295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cs typeface="IrisUPC" pitchFamily="34" charset="-34"/>
              </a:rPr>
              <a:t>     เป็นสถานบริการสุขภาพโดย </a:t>
            </a:r>
            <a:r>
              <a:rPr lang="th-TH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ประชาชนที่เป็น</a:t>
            </a:r>
          </a:p>
          <a:p>
            <a:pPr eaLnBrk="1" hangingPunct="1">
              <a:defRPr/>
            </a:pPr>
            <a:r>
              <a:rPr lang="th-TH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อาสาสมัครสาธารณสุข </a:t>
            </a:r>
            <a:r>
              <a:rPr lang="th-TH" sz="3000" b="1" dirty="0">
                <a:solidFill>
                  <a:schemeClr val="bg1"/>
                </a:solidFill>
                <a:cs typeface="IrisUPC" pitchFamily="34" charset="-34"/>
              </a:rPr>
              <a:t>หรือ</a:t>
            </a:r>
            <a:r>
              <a:rPr lang="th-TH" sz="3000" b="1" dirty="0">
                <a:solidFill>
                  <a:srgbClr val="0B0464"/>
                </a:solidFill>
                <a:cs typeface="IrisUPC" pitchFamily="34" charset="-34"/>
              </a:rPr>
              <a:t> </a:t>
            </a:r>
            <a:r>
              <a:rPr lang="th-TH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อสม. </a:t>
            </a:r>
            <a:r>
              <a:rPr lang="th-TH" sz="3000" b="1" dirty="0">
                <a:solidFill>
                  <a:schemeClr val="bg1"/>
                </a:solidFill>
                <a:cs typeface="IrisUPC" pitchFamily="34" charset="-34"/>
              </a:rPr>
              <a:t>เน้นการตรวจ</a:t>
            </a:r>
          </a:p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cs typeface="IrisUPC" pitchFamily="34" charset="-34"/>
              </a:rPr>
              <a:t>คัดกรอง และการให้บริการส่งเสริมสุขภาพขั้นพื้น</a:t>
            </a:r>
          </a:p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cs typeface="IrisUPC" pitchFamily="34" charset="-34"/>
              </a:rPr>
              <a:t>ฐานตามขีดความสามารถของ อสม. ที่ได้รับการ</a:t>
            </a:r>
          </a:p>
          <a:p>
            <a:pPr eaLnBrk="1" hangingPunct="1">
              <a:defRPr/>
            </a:pPr>
            <a:r>
              <a:rPr lang="th-TH" sz="3000" b="1" dirty="0">
                <a:solidFill>
                  <a:schemeClr val="bg1"/>
                </a:solidFill>
                <a:cs typeface="IrisUPC" pitchFamily="34" charset="-34"/>
              </a:rPr>
              <a:t>ฝึกอบรมมา</a:t>
            </a:r>
          </a:p>
        </p:txBody>
      </p:sp>
      <p:sp>
        <p:nvSpPr>
          <p:cNvPr id="5" name="WordArt 4">
            <a:extLst>
              <a:ext uri="{FF2B5EF4-FFF2-40B4-BE49-F238E27FC236}">
                <a16:creationId xmlns:a16="http://schemas.microsoft.com/office/drawing/2014/main" id="{DA4C5D92-4751-4893-9103-9E69C8D6CD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6961716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solidFill>
                  <a:srgbClr val="00FFFF"/>
                </a:solidFill>
                <a:effectLst>
                  <a:prstShdw prst="shdw17" dist="17961" dir="13500000">
                    <a:srgbClr val="009999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โครงสร้างและบทบาทของสถานบริการสุขภาพ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2ECA5424-8973-4B14-A6A3-977D93DC5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19" y="1857364"/>
            <a:ext cx="5152043" cy="584775"/>
          </a:xfrm>
          <a:prstGeom prst="rect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ศูนย์สาธารณสุขมูลฐานชุมชน (</a:t>
            </a:r>
            <a:r>
              <a:rPr lang="th-TH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ศสมช.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)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9A8938CF-E9C3-43C4-994A-404CA6DE1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071563"/>
            <a:ext cx="4572000" cy="584200"/>
          </a:xfrm>
          <a:prstGeom prst="rect">
            <a:avLst/>
          </a:prstGeom>
          <a:solidFill>
            <a:srgbClr val="D60057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ระดับตำบลและหมู่บ้าน  </a:t>
            </a:r>
          </a:p>
        </p:txBody>
      </p:sp>
      <p:pic>
        <p:nvPicPr>
          <p:cNvPr id="1028" name="Picture 4" descr="ศูนย์สาธารณสุขมูลฐาน (ชุมชนวัดแคนอก) ในเมืองอำเภอเมืองนนทบุรี">
            <a:extLst>
              <a:ext uri="{FF2B5EF4-FFF2-40B4-BE49-F238E27FC236}">
                <a16:creationId xmlns:a16="http://schemas.microsoft.com/office/drawing/2014/main" id="{C76E9A65-D593-4F55-8104-28188DA15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280" y="1848902"/>
            <a:ext cx="5303520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กาญจนบุรี-อสม.เข้ารับมอบรางวัลเชิดชูเกียรติอาสาสมัครสาธารณสุขประจำหมู่บ้านดีเด่น  - หนังสือพิมพ์อินทรีสยาม​">
            <a:extLst>
              <a:ext uri="{FF2B5EF4-FFF2-40B4-BE49-F238E27FC236}">
                <a16:creationId xmlns:a16="http://schemas.microsoft.com/office/drawing/2014/main" id="{A064404E-2232-4E6F-B49D-A122F057B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4" t="9147" r="5283" b="10640"/>
          <a:stretch/>
        </p:blipFill>
        <p:spPr bwMode="auto">
          <a:xfrm>
            <a:off x="5892800" y="1831974"/>
            <a:ext cx="5994401" cy="399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http://1.bp.blogspot.com/-OcJ-40xyIWE/TnXf-0DNzkI/AAAAAAAAA5Q/96CfaXI1V8A/s1600/DSC01810.JPG">
            <a:extLst>
              <a:ext uri="{FF2B5EF4-FFF2-40B4-BE49-F238E27FC236}">
                <a16:creationId xmlns:a16="http://schemas.microsoft.com/office/drawing/2014/main" id="{1F982CF9-D11F-4A41-9A87-77CBDB352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92800" y="1831973"/>
            <a:ext cx="5994400" cy="3994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ศูนย์สาธารณสุขมูลฐานชุมชน ตำบลบางนกแขวก">
            <a:extLst>
              <a:ext uri="{FF2B5EF4-FFF2-40B4-BE49-F238E27FC236}">
                <a16:creationId xmlns:a16="http://schemas.microsoft.com/office/drawing/2014/main" id="{CE5F4A32-7024-4544-9DE6-2C4C4FA12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799" y="1831972"/>
            <a:ext cx="5994400" cy="401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189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6264E186-9384-408B-9A77-AE379E6F8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64C1745-FAE8-4CDD-BD6D-78F514511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7C8DB34D-7A77-4ACD-B6A8-645EDCE2A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81" y="1889890"/>
            <a:ext cx="5619789" cy="954107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b="1" dirty="0">
                <a:solidFill>
                  <a:srgbClr val="0B04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</a:t>
            </a: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โรงพยาบาล</a:t>
            </a:r>
            <a:r>
              <a:rPr lang="th-TH" b="1" dirty="0">
                <a:solidFill>
                  <a:srgbClr val="0B04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คือ สถานพยาบาลขนาดใหญ่มีแพทย์ 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พยาบาล และเตียงจำนวนมาก</a:t>
            </a:r>
          </a:p>
        </p:txBody>
      </p:sp>
      <p:sp>
        <p:nvSpPr>
          <p:cNvPr id="5" name="WordArt 4">
            <a:extLst>
              <a:ext uri="{FF2B5EF4-FFF2-40B4-BE49-F238E27FC236}">
                <a16:creationId xmlns:a16="http://schemas.microsoft.com/office/drawing/2014/main" id="{FE082A1F-3251-4D0E-AD88-8517F06E67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6961716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solidFill>
                  <a:srgbClr val="00FFFF"/>
                </a:solidFill>
                <a:effectLst>
                  <a:prstShdw prst="shdw17" dist="17961" dir="13500000">
                    <a:srgbClr val="009999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โครงสร้างและบทบาทของสถานบริการสุขภาพ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A3CF89AD-4BE5-4541-87FA-C66C5E8DA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" y="1143000"/>
            <a:ext cx="5619749" cy="584200"/>
          </a:xfrm>
          <a:prstGeom prst="rect">
            <a:avLst/>
          </a:prstGeom>
          <a:solidFill>
            <a:srgbClr val="6633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การจัดบริการสุขภาพในภาคเอกชน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D9E5780-919E-4035-9D2F-9143728A6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81" y="4293243"/>
            <a:ext cx="5619789" cy="954107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b="1" dirty="0">
                <a:solidFill>
                  <a:srgbClr val="0B0464"/>
                </a:solidFill>
                <a:cs typeface="IrisUPC" pitchFamily="34" charset="-34"/>
              </a:rPr>
              <a:t>  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โพลีคลินิก </a:t>
            </a:r>
            <a:r>
              <a:rPr lang="th-TH" b="1" dirty="0">
                <a:solidFill>
                  <a:srgbClr val="0B0464"/>
                </a:solidFill>
                <a:cs typeface="IrisUPC" pitchFamily="34" charset="-34"/>
              </a:rPr>
              <a:t>คือ คลินิกที่มีแพทย์ผู้เชี่ยวชาญประจำมากกว่า 1 สาขา  โดยมากจะไม่รับคนไข้ไว้ค้างคืน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1CF9EA7D-C9FB-41ED-9637-D7FF53888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69" y="2872893"/>
            <a:ext cx="5619789" cy="1384995"/>
          </a:xfrm>
          <a:prstGeom prst="rect">
            <a:avLst/>
          </a:prstGeom>
          <a:solidFill>
            <a:srgbClr val="00990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b="1" dirty="0">
                <a:solidFill>
                  <a:srgbClr val="0B04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</a:t>
            </a: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คลินิกแพทย์ทั่วไป 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คือ  คลินิกแพทย์ที่รับรักษาโรค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ทั่วไป หรือคลินิกเสริมความงามทั่วไป ซึ่งทั่วไปมักจะมี 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แพทย์ประจำเพียงคนเดียว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8E622930-D69B-453E-A58B-D78AC3F7D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81" y="5285418"/>
            <a:ext cx="5619789" cy="954107"/>
          </a:xfrm>
          <a:prstGeom prst="rect">
            <a:avLst/>
          </a:prstGeom>
          <a:solidFill>
            <a:srgbClr val="00206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b="1" dirty="0">
                <a:solidFill>
                  <a:srgbClr val="0B0464"/>
                </a:solidFill>
                <a:cs typeface="IrisUPC" pitchFamily="34" charset="-34"/>
              </a:rPr>
              <a:t> </a:t>
            </a:r>
            <a:r>
              <a:rPr lang="th-TH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สถานพยาบาลหรือสถานผดุงครรภ์ </a:t>
            </a: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คือ สถานพยาบาลที่ดำเนินการโดยพยาบาลหรือผดุงครรภ์</a:t>
            </a:r>
          </a:p>
        </p:txBody>
      </p:sp>
      <p:pic>
        <p:nvPicPr>
          <p:cNvPr id="2050" name="Picture 2" descr="โรงพยาบาลกรุงไทย / KRUNGTHAI GENERAL HOSPITAL | 2022 / 2565 รีวิวคอนโด  คอนโดใหม่ บ้านเดี่ยว ทาวน์โฮม ทาวน์เฮ้าส์ คอนโดเปิดใหม่, คอนโดพร้อมอยู่ ,  คอนโด ใกล้-ติด รถไฟฟ้า BTS, รถไฟฟ้าใต้ดิน MRT, คอนโดมือสอง คอนโดให้เช่า  ซื้อ-ขายคอนโด เช่าคอนโด ตลาดคอนโด">
            <a:extLst>
              <a:ext uri="{FF2B5EF4-FFF2-40B4-BE49-F238E27FC236}">
                <a16:creationId xmlns:a16="http://schemas.microsoft.com/office/drawing/2014/main" id="{13E1ED25-2954-4740-B092-ED0FBC23F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243" y="1163137"/>
            <a:ext cx="5619749" cy="507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ongkutwattana">
            <a:extLst>
              <a:ext uri="{FF2B5EF4-FFF2-40B4-BE49-F238E27FC236}">
                <a16:creationId xmlns:a16="http://schemas.microsoft.com/office/drawing/2014/main" id="{AE69B697-EA14-4D8E-BD74-F7FA41872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243" y="1068386"/>
            <a:ext cx="5619749" cy="517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พี.เอส.การแพทย์คลินิกเวชกรรม - คลินิกการแพทย์ หนองจอก">
            <a:extLst>
              <a:ext uri="{FF2B5EF4-FFF2-40B4-BE49-F238E27FC236}">
                <a16:creationId xmlns:a16="http://schemas.microsoft.com/office/drawing/2014/main" id="{EF9E4A15-A5D6-4982-8CE3-C0FBA7CE2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546" y="1163136"/>
            <a:ext cx="5619748" cy="507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ตรวจสุขภาพก่อนเข้าทำงาน ผู้หญิง 6 รายการ ที่ มิตรไมตรี - ราคา 2565 (2022) |  HDmall">
            <a:extLst>
              <a:ext uri="{FF2B5EF4-FFF2-40B4-BE49-F238E27FC236}">
                <a16:creationId xmlns:a16="http://schemas.microsoft.com/office/drawing/2014/main" id="{E4D1E3A9-58B2-474B-AA41-112B413BD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234" y="1163134"/>
            <a:ext cx="5614060" cy="507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วุฒิศักดิ์คลีนิค สาขา เซ็นทรัลรามอินทรา - HairWorldPlus Directory">
            <a:extLst>
              <a:ext uri="{FF2B5EF4-FFF2-40B4-BE49-F238E27FC236}">
                <a16:creationId xmlns:a16="http://schemas.microsoft.com/office/drawing/2014/main" id="{935FA765-5B7C-4EB3-98A4-3DD899406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234" y="1163132"/>
            <a:ext cx="5614060" cy="507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E5976194-40C9-49AD-B99B-C2C49FCD5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504" y="1154798"/>
            <a:ext cx="5619789" cy="508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การแพทย์เมืองทองธานี คลินิกเวชกรรม ในเมืองอำเภอปากเกร็ด">
            <a:extLst>
              <a:ext uri="{FF2B5EF4-FFF2-40B4-BE49-F238E27FC236}">
                <a16:creationId xmlns:a16="http://schemas.microsoft.com/office/drawing/2014/main" id="{0295D7F9-4AAB-49B3-9728-D08F55364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3"/>
          <a:stretch/>
        </p:blipFill>
        <p:spPr bwMode="auto">
          <a:xfrm>
            <a:off x="6352193" y="1143000"/>
            <a:ext cx="5614100" cy="510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7968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6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62E25F34-8426-4D3E-A91C-6781885CD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B8110AA-6453-4809-85A7-F0C6D6258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28">
            <a:extLst>
              <a:ext uri="{FF2B5EF4-FFF2-40B4-BE49-F238E27FC236}">
                <a16:creationId xmlns:a16="http://schemas.microsoft.com/office/drawing/2014/main" id="{2937F774-57ED-4ED4-B159-669B91A618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72390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th-TH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FFFF"/>
                </a:solidFill>
                <a:effectLst>
                  <a:prstShdw prst="shdw18" dist="17961" dir="13500000">
                    <a:srgbClr val="00FFFF">
                      <a:gamma/>
                      <a:shade val="60000"/>
                      <a:invGamma/>
                    </a:srgbClr>
                  </a:prstShdw>
                </a:effectLst>
                <a:cs typeface="EucrosiaUPC"/>
              </a:rPr>
              <a:t>                                      </a:t>
            </a:r>
          </a:p>
        </p:txBody>
      </p:sp>
      <p:sp>
        <p:nvSpPr>
          <p:cNvPr id="5" name="Text Box 29">
            <a:extLst>
              <a:ext uri="{FF2B5EF4-FFF2-40B4-BE49-F238E27FC236}">
                <a16:creationId xmlns:a16="http://schemas.microsoft.com/office/drawing/2014/main" id="{3A94D9F9-D936-40B6-A453-06A02DA76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81" y="1125538"/>
            <a:ext cx="5619789" cy="584775"/>
          </a:xfrm>
          <a:prstGeom prst="rect">
            <a:avLst/>
          </a:prstGeom>
          <a:solidFill>
            <a:srgbClr val="FF0066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ระบบบริการด้านสุขภาพรูปแบบอื่น </a:t>
            </a:r>
          </a:p>
        </p:txBody>
      </p:sp>
      <p:pic>
        <p:nvPicPr>
          <p:cNvPr id="6" name="Picture 2" descr="http://gotoknow.org/file/doctorcmu/product87_2549.jpg">
            <a:extLst>
              <a:ext uri="{FF2B5EF4-FFF2-40B4-BE49-F238E27FC236}">
                <a16:creationId xmlns:a16="http://schemas.microsoft.com/office/drawing/2014/main" id="{EF718ACA-86BA-4FAB-9D4B-C4B87FE20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88" y="2045623"/>
            <a:ext cx="5419073" cy="348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kalasinnews.com/images/image/DSC05915_resize.JPG">
            <a:extLst>
              <a:ext uri="{FF2B5EF4-FFF2-40B4-BE49-F238E27FC236}">
                <a16:creationId xmlns:a16="http://schemas.microsoft.com/office/drawing/2014/main" id="{186F5E1F-D383-47A5-97FC-02E1CA0D0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88" y="2037627"/>
            <a:ext cx="5419073" cy="356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http://t2.gstatic.com/images?q=tbn:ANd9GcRi6twX130owVP6lHkGcjLfPTv8YEnhjNzDhFvLaVrW-b4a7AfF&amp;t=1">
            <a:extLst>
              <a:ext uri="{FF2B5EF4-FFF2-40B4-BE49-F238E27FC236}">
                <a16:creationId xmlns:a16="http://schemas.microsoft.com/office/drawing/2014/main" id="{65657EF5-62E9-410A-8605-9F6F50F51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88" y="2037627"/>
            <a:ext cx="5419073" cy="356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http://news.thaipbs.or.th/sites/default/files/imagecache/top_picture/news%5bfield_date-dd%5d%5bfield_date-mm%5d%5bfield_date-yyyy%5d/34706-imagejpeg-54461.jpg">
            <a:extLst>
              <a:ext uri="{FF2B5EF4-FFF2-40B4-BE49-F238E27FC236}">
                <a16:creationId xmlns:a16="http://schemas.microsoft.com/office/drawing/2014/main" id="{2A6C7D4C-93C5-4649-8B57-A206078EC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88" y="2032298"/>
            <a:ext cx="5419073" cy="362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http://www.thairath.co.th/media/content/2011/10/25/211652/hr1667/630.jpg">
            <a:extLst>
              <a:ext uri="{FF2B5EF4-FFF2-40B4-BE49-F238E27FC236}">
                <a16:creationId xmlns:a16="http://schemas.microsoft.com/office/drawing/2014/main" id="{A56EFD56-59FA-4F9F-8BEC-469E4657B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88" y="2029632"/>
            <a:ext cx="5419073" cy="365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http://t2.gstatic.com/images?q=tbn:ANd9GcTi4xlExB12lnDKyFMSyf71F1cVVOjgpSyR8ZtJnMMhvCuxIYgFuQhdIkvR">
            <a:extLst>
              <a:ext uri="{FF2B5EF4-FFF2-40B4-BE49-F238E27FC236}">
                <a16:creationId xmlns:a16="http://schemas.microsoft.com/office/drawing/2014/main" id="{837905C9-10A2-4C8B-BA45-62B2DEF12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88" y="2029632"/>
            <a:ext cx="5419073" cy="365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5" descr="http://www.nanosearch.co.th/admin/file_download/intro_cont_20091102111103.jpg">
            <a:extLst>
              <a:ext uri="{FF2B5EF4-FFF2-40B4-BE49-F238E27FC236}">
                <a16:creationId xmlns:a16="http://schemas.microsoft.com/office/drawing/2014/main" id="{C790F89C-6294-4CC7-828B-3FC30F201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50" y="2014175"/>
            <a:ext cx="5633388" cy="383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7" descr="http://61.19.188.25/hcard2010/images/stories/uccard1.jpg">
            <a:extLst>
              <a:ext uri="{FF2B5EF4-FFF2-40B4-BE49-F238E27FC236}">
                <a16:creationId xmlns:a16="http://schemas.microsoft.com/office/drawing/2014/main" id="{17F51156-3524-4C08-9ECA-5B15A084C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18" y="2013642"/>
            <a:ext cx="5694620" cy="38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9" descr="http://www.phitsanulok1.go.th/file_board/20110107104824.jpg">
            <a:extLst>
              <a:ext uri="{FF2B5EF4-FFF2-40B4-BE49-F238E27FC236}">
                <a16:creationId xmlns:a16="http://schemas.microsoft.com/office/drawing/2014/main" id="{A80570D2-2275-4143-ACA1-03407AECE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r="1563" b="9373"/>
          <a:stretch>
            <a:fillRect/>
          </a:stretch>
        </p:blipFill>
        <p:spPr bwMode="auto">
          <a:xfrm>
            <a:off x="214281" y="2013642"/>
            <a:ext cx="5786470" cy="38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1" descr="http://www.bangkokrayong.com/2010/th/Images/c_sur_d1.gif">
            <a:extLst>
              <a:ext uri="{FF2B5EF4-FFF2-40B4-BE49-F238E27FC236}">
                <a16:creationId xmlns:a16="http://schemas.microsoft.com/office/drawing/2014/main" id="{9CF76451-B55D-434B-9D1A-E16527B2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0" y="1934207"/>
            <a:ext cx="5694620" cy="392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3" descr="http://www.samitivejhospitals.com/Data/banner_history.jpg">
            <a:extLst>
              <a:ext uri="{FF2B5EF4-FFF2-40B4-BE49-F238E27FC236}">
                <a16:creationId xmlns:a16="http://schemas.microsoft.com/office/drawing/2014/main" id="{3D057B8F-4E2D-4E01-A211-E0C9B829D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1" y="1854777"/>
            <a:ext cx="5786470" cy="401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5" descr="http://www.pharmacyinter.com/images/column_1217354387/IMG_0220.jpg">
            <a:extLst>
              <a:ext uri="{FF2B5EF4-FFF2-40B4-BE49-F238E27FC236}">
                <a16:creationId xmlns:a16="http://schemas.microsoft.com/office/drawing/2014/main" id="{5873705E-D0A7-47F4-902E-888BEFF2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1" y="1854777"/>
            <a:ext cx="5786470" cy="401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7" descr="http://men.mthai.com/uploads/manager/ryuja/fitness1603_01.jpg">
            <a:extLst>
              <a:ext uri="{FF2B5EF4-FFF2-40B4-BE49-F238E27FC236}">
                <a16:creationId xmlns:a16="http://schemas.microsoft.com/office/drawing/2014/main" id="{7B203071-0534-4BC1-90D1-581CB7EF3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1" y="1854777"/>
            <a:ext cx="5786470" cy="401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9" descr="http://www.kinteawthai.com/img/kanjanaburi16/pungwaanspa1.jpg">
            <a:extLst>
              <a:ext uri="{FF2B5EF4-FFF2-40B4-BE49-F238E27FC236}">
                <a16:creationId xmlns:a16="http://schemas.microsoft.com/office/drawing/2014/main" id="{5E27DDD2-4F84-4834-BCD2-1147FA73E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1" y="1854777"/>
            <a:ext cx="5786470" cy="401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6">
            <a:extLst>
              <a:ext uri="{FF2B5EF4-FFF2-40B4-BE49-F238E27FC236}">
                <a16:creationId xmlns:a16="http://schemas.microsoft.com/office/drawing/2014/main" id="{890CEFB8-36C1-4DF9-BB37-BD51F3050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334" y="1826019"/>
            <a:ext cx="5905541" cy="317009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1. ระบบบริการสุขภาพเฉพาะทาง 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  คือระบบริการด้านสุขภาพที่มุ่งกลุ่มเป้าหมายเฉพาะ   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หรือรองรับการจัดการกับปัญหาเฉพาะเรื่อง   ที่ต้องใช้องค์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ความรู้ เทคโนโลยี ทรัพยากร ความเชี่ยวชาญเฉพาะสาขา       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เช่น  ระบบบริการทางการแพทย์ฉุกเฉิน  ระบบบริการด้าน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การแพทย์โรคจิตและประสาท     ระบบบริการสำหรับกลุ่ม 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เป้าหมายเฉพาะโรคไต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0316D33A-A110-468B-93D6-123386514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231" y="1826019"/>
            <a:ext cx="5897603" cy="3170099"/>
          </a:xfrm>
          <a:prstGeom prst="rect">
            <a:avLst/>
          </a:prstGeom>
          <a:solidFill>
            <a:srgbClr val="0000FF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2. ระบบบริการส่งต่อผู้ป่วย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 หมายถึง การส่งผู้ป่วยไปยังโรงพยาบาลที่มีเครื่องมือ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และอุปกรณ์ทางการแพทย์ครบ  และมีแพทย์เฉพาะทางใน 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การรักษา    โดยใช้เทคโนโลยีการสื่อสารที่ทันสมัยในการติดต่อ  เพื่อขอส่งต่อผู้ป่วยไปเข้ารับการรักษาพยาบาล</a:t>
            </a:r>
          </a:p>
          <a:p>
            <a:pPr eaLnBrk="1" hangingPunct="1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eaLnBrk="1" hangingPunct="1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97CD9E98-0527-4502-970B-B77427E1D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231" y="1826019"/>
            <a:ext cx="5905541" cy="3570208"/>
          </a:xfrm>
          <a:prstGeom prst="rect">
            <a:avLst/>
          </a:prstGeom>
          <a:solidFill>
            <a:srgbClr val="3366FF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3. โครงการบัตรประกันสุขภาพถ้วนหน้า</a:t>
            </a:r>
            <a:endParaRPr lang="th-TH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เป็นบริการของรัฐที่จัดให้ประชาชนมีสิทธิได้รับบริการ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สาธารสุขที่มีมาตรฐานและมีประสิทธิภาพ</a:t>
            </a:r>
          </a:p>
          <a:p>
            <a:pPr eaLnBrk="1" hangingPunct="1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eaLnBrk="1" hangingPunct="1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eaLnBrk="1" hangingPunct="1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eaLnBrk="1" hangingPunct="1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eaLnBrk="1" hangingPunct="1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08EFCE93-6F9F-41DE-864A-08CF74C58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334" y="1838513"/>
            <a:ext cx="5913438" cy="4031873"/>
          </a:xfrm>
          <a:prstGeom prst="rect">
            <a:avLst/>
          </a:prstGeom>
          <a:solidFill>
            <a:srgbClr val="6666FF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4. การบริการสุขภาพของเอกชน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 เป็นบริการที่ประชาชนสามารถเลือกเข้ารับบริการได้ 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เช่น  คลินิก  โพลีคลินิก  โรงพยาบาลเอกชน  ร้านขายยา  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สถานออกกำลังกาย  สปา    โดยการดำเนินการจะเน้นใน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เชิงธุรกิจ 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</a:t>
            </a:r>
          </a:p>
          <a:p>
            <a:pPr eaLnBrk="1" hangingPunct="1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eaLnBrk="1" hangingPunct="1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  <a:p>
            <a:pPr eaLnBrk="1" hangingPunct="1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risUPC" pitchFamily="34" charset="-34"/>
            </a:endParaRPr>
          </a:p>
        </p:txBody>
      </p:sp>
      <p:sp>
        <p:nvSpPr>
          <p:cNvPr id="24" name="WordArt 4">
            <a:extLst>
              <a:ext uri="{FF2B5EF4-FFF2-40B4-BE49-F238E27FC236}">
                <a16:creationId xmlns:a16="http://schemas.microsoft.com/office/drawing/2014/main" id="{4234F946-884C-478D-89A2-6D2A7C2DED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6961716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solidFill>
                  <a:srgbClr val="00FFFF"/>
                </a:solidFill>
                <a:effectLst>
                  <a:prstShdw prst="shdw17" dist="17961" dir="13500000">
                    <a:srgbClr val="009999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โครงสร้างและบทบาทของสถานบริการสุขภาพ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73034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C19C7E4C-1A1F-4F6D-BC86-4D792502B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A73A7CA-8F03-4727-9073-C8D397B02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id="{B05ABE0E-BB7B-4681-85BA-A666D0979F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6961716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solidFill>
                  <a:srgbClr val="00FFFF"/>
                </a:solidFill>
                <a:effectLst>
                  <a:prstShdw prst="shdw17" dist="17961" dir="13500000">
                    <a:srgbClr val="009999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แนวทางการเลือกใช้บริการทางสุขภาพ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00D06AFB-F491-4446-8D91-689278DD0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57" y="1230531"/>
            <a:ext cx="11549497" cy="1415772"/>
          </a:xfrm>
          <a:prstGeom prst="rect">
            <a:avLst/>
          </a:prstGeom>
          <a:solidFill>
            <a:srgbClr val="7030A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                                                         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ตรวจสอบปัญหาสุขภาพของตนเอง ว่ามีอาการเจ็บป่วยมาก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น้อยเพียงใด เหมาะกับการเข้ารับบริการสุขภาพด้านใด เช่น ด้านการส่งเสริมสุขภาพ   การรักษาพยาบาลการบำบัด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รักษา หรือการฟื้นฟูสภาพ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FDB630BB-E7B3-434B-903E-073FCE3D7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4" y="1140192"/>
            <a:ext cx="5418002" cy="584775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525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0000CC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1. </a:t>
            </a:r>
            <a:r>
              <a:rPr lang="th-TH" sz="3200" b="1" dirty="0">
                <a:solidFill>
                  <a:srgbClr val="0000CC"/>
                </a:solidFill>
                <a:cs typeface="IrisUPC" pitchFamily="34" charset="-34"/>
              </a:rPr>
              <a:t>เลือกใช้บริการทางสุขภาพได้อย่างถูกต้อง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9B9BC899-FB01-49FA-9B21-4F51BF93C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641" y="2929626"/>
            <a:ext cx="11549497" cy="1415772"/>
          </a:xfrm>
          <a:prstGeom prst="rect">
            <a:avLst/>
          </a:prstGeom>
          <a:solidFill>
            <a:srgbClr val="7030A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                                                                                            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ตรวจสอบสถานบริการสุขภาพ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พิจารณาความพร้อม ความเชี่ยวชาญและความเหมาะสม ว่าสามารถทำการบำบัดรักษาดูแลอาการเจ็บป่วยของเรา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ได้หรือไม่ สามารถใช้สิทธิหลักประกันสุขภาพของตนได้หรือไม่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B67FE198-70A9-4CA8-A8FD-53E602E0C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796132"/>
            <a:ext cx="8297389" cy="584775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525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0000CC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2. </a:t>
            </a:r>
            <a:r>
              <a:rPr lang="th-TH" sz="3200" b="1" dirty="0">
                <a:solidFill>
                  <a:srgbClr val="0000CC"/>
                </a:solidFill>
                <a:cs typeface="IrisUPC" pitchFamily="34" charset="-34"/>
              </a:rPr>
              <a:t>เลือกใช้บริการทางสุขภาพจากหน่วยงานบริการทางสุขภาพที่ถูกต้อง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529E5286-3854-49A5-BE18-695D66DC9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641" y="4641402"/>
            <a:ext cx="11549497" cy="954107"/>
          </a:xfrm>
          <a:prstGeom prst="rect">
            <a:avLst/>
          </a:prstGeom>
          <a:solidFill>
            <a:srgbClr val="7030A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                                                   เช่น ความสะดวกและระยะเวลาในการเดินทาง ค่าใช้จ่ายในการรักษา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พยาบาล  โดยพิจารณาประกอบการตัดสินใจในการเข้ารับบริการทางสุขภาพ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D06AA4B7-DAE9-4C9B-8F51-4E021C216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4515421"/>
            <a:ext cx="4464691" cy="584775"/>
          </a:xfrm>
          <a:prstGeom prst="rect">
            <a:avLst/>
          </a:prstGeom>
          <a:solidFill>
            <a:srgbClr val="FF6600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525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3.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พิจารณาปัจจัยแวดล้อมอื่นๆ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0ED401FC-4106-4DB1-AAEF-D6EB470C0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49" y="5873578"/>
            <a:ext cx="11549497" cy="523220"/>
          </a:xfrm>
          <a:prstGeom prst="rect">
            <a:avLst/>
          </a:prstGeom>
          <a:solidFill>
            <a:srgbClr val="7030A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                                                        เพื่อให้ได้สถานบริการทางสุขภาพที่ดีที่สุด มีประสิทธิภาพและมาตรฐาน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2741205C-175C-4E44-9895-5868E80C7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5746992"/>
            <a:ext cx="4464691" cy="584775"/>
          </a:xfrm>
          <a:prstGeom prst="rect">
            <a:avLst/>
          </a:prstGeom>
          <a:solidFill>
            <a:srgbClr val="990033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525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4. 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ตัดสินใจในการเลือกใช้บริการ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5688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11" grpId="0" autoUpdateAnimBg="0"/>
      <p:bldP spid="13" grpId="0" autoUpdateAnimBg="0"/>
      <p:bldP spid="1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>
            <a:extLst>
              <a:ext uri="{FF2B5EF4-FFF2-40B4-BE49-F238E27FC236}">
                <a16:creationId xmlns:a16="http://schemas.microsoft.com/office/drawing/2014/main" id="{89B7B866-ED4C-4C03-A784-F169B4DD5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D7E09B5B-F732-4BF6-8E41-E9AF51345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28">
            <a:extLst>
              <a:ext uri="{FF2B5EF4-FFF2-40B4-BE49-F238E27FC236}">
                <a16:creationId xmlns:a16="http://schemas.microsoft.com/office/drawing/2014/main" id="{EBEA604B-CA2E-4B84-8A8C-4B769C1387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72390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th-TH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FFFF"/>
                </a:solidFill>
                <a:effectLst>
                  <a:prstShdw prst="shdw18" dist="17961" dir="13500000">
                    <a:srgbClr val="00FFFF">
                      <a:gamma/>
                      <a:shade val="60000"/>
                      <a:invGamma/>
                    </a:srgbClr>
                  </a:prstShdw>
                </a:effectLst>
                <a:cs typeface="EucrosiaUPC"/>
              </a:rPr>
              <a:t>                                      </a:t>
            </a:r>
          </a:p>
        </p:txBody>
      </p:sp>
      <p:sp>
        <p:nvSpPr>
          <p:cNvPr id="11" name="Text Box 29">
            <a:extLst>
              <a:ext uri="{FF2B5EF4-FFF2-40B4-BE49-F238E27FC236}">
                <a16:creationId xmlns:a16="http://schemas.microsoft.com/office/drawing/2014/main" id="{BC5D07F3-9D10-4B5B-AEE9-DA09CA036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69" y="1125538"/>
            <a:ext cx="3187683" cy="579437"/>
          </a:xfrm>
          <a:prstGeom prst="rect">
            <a:avLst/>
          </a:prstGeom>
          <a:solidFill>
            <a:srgbClr val="0000CC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การบริการทางสุขภาพ</a:t>
            </a:r>
          </a:p>
        </p:txBody>
      </p:sp>
      <p:sp>
        <p:nvSpPr>
          <p:cNvPr id="12" name="Text Box 30">
            <a:extLst>
              <a:ext uri="{FF2B5EF4-FFF2-40B4-BE49-F238E27FC236}">
                <a16:creationId xmlns:a16="http://schemas.microsoft.com/office/drawing/2014/main" id="{E02CD7C1-4954-4D6C-B80A-8C268574A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" y="1276985"/>
            <a:ext cx="12096749" cy="1508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                                     </a:t>
            </a:r>
            <a:r>
              <a:rPr lang="th-TH" alt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หมายถึง การบริการเพื่อป้องกันโรค สร้างเสริมสุขภาพรักษาพยาบาล และฟื้นฟู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สมรรถภาพของประชาชน    ซึ่งดำเนินการโดยบุคลากรหน่วยงานภาครัฐและเอกชน   รวมทั้งการมีส่วนร่วมใน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การให้บริการของภาคประชาชน </a:t>
            </a:r>
          </a:p>
        </p:txBody>
      </p:sp>
      <p:sp>
        <p:nvSpPr>
          <p:cNvPr id="19" name="Text Box 29">
            <a:extLst>
              <a:ext uri="{FF2B5EF4-FFF2-40B4-BE49-F238E27FC236}">
                <a16:creationId xmlns:a16="http://schemas.microsoft.com/office/drawing/2014/main" id="{720D1FE9-461F-4020-9557-4E618D665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82" y="142852"/>
            <a:ext cx="6572296" cy="707886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4000" b="1" dirty="0">
                <a:solidFill>
                  <a:srgbClr val="FFFF00"/>
                </a:solidFill>
                <a:cs typeface="IrisUPC" pitchFamily="34" charset="-34"/>
              </a:rPr>
              <a:t>การบริการสุขภาพในประเทศไทย</a:t>
            </a:r>
          </a:p>
        </p:txBody>
      </p:sp>
      <p:sp>
        <p:nvSpPr>
          <p:cNvPr id="20" name="Text Box 30">
            <a:extLst>
              <a:ext uri="{FF2B5EF4-FFF2-40B4-BE49-F238E27FC236}">
                <a16:creationId xmlns:a16="http://schemas.microsoft.com/office/drawing/2014/main" id="{BB12FD7B-B9B4-4A69-A2F6-7FE6756CA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" y="3279140"/>
            <a:ext cx="12096749" cy="1508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                                     </a:t>
            </a:r>
            <a:r>
              <a:rPr lang="th-TH" alt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เป็นการจัดบริการสุขภาพ  เพื่อเพิ่มศักยภาพ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การดูแลสุขภาพแก่ประชาชนลดปัจจัยเสี่ยง ปรับปรุงสิ่งแวดล้อมและพัฒนา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สุขภาพให้ดีขึ้นทั้งทางร่างกาย จิตใจ สังคม และสติปัญญา</a:t>
            </a:r>
          </a:p>
        </p:txBody>
      </p:sp>
      <p:sp>
        <p:nvSpPr>
          <p:cNvPr id="21" name="Text Box 29">
            <a:extLst>
              <a:ext uri="{FF2B5EF4-FFF2-40B4-BE49-F238E27FC236}">
                <a16:creationId xmlns:a16="http://schemas.microsoft.com/office/drawing/2014/main" id="{6F44A1EC-2ECE-4722-8B78-205E9251E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923" y="3076640"/>
            <a:ext cx="3187683" cy="579437"/>
          </a:xfrm>
          <a:prstGeom prst="rect">
            <a:avLst/>
          </a:prstGeom>
          <a:solidFill>
            <a:srgbClr val="9900CC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การส่งเสริมสุขภาพ</a:t>
            </a:r>
          </a:p>
        </p:txBody>
      </p:sp>
      <p:sp>
        <p:nvSpPr>
          <p:cNvPr id="22" name="Text Box 30">
            <a:extLst>
              <a:ext uri="{FF2B5EF4-FFF2-40B4-BE49-F238E27FC236}">
                <a16:creationId xmlns:a16="http://schemas.microsoft.com/office/drawing/2014/main" id="{2992E409-2D17-440F-9A1F-05BFEBB22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" y="5097145"/>
            <a:ext cx="12096749" cy="1508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                                     </a:t>
            </a:r>
            <a:r>
              <a:rPr lang="th-TH" alt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เป็นการจัดบริการด้านสุขภาพ เพื่อป้องกันโรค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ต่างๆ ในท้องถิ่น เช่น การสร้างภูมิคุ้มกันโรค การควบคุมโรคเมื่อมีการระบาด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ของโรค</a:t>
            </a:r>
          </a:p>
        </p:txBody>
      </p:sp>
      <p:sp>
        <p:nvSpPr>
          <p:cNvPr id="23" name="Text Box 29">
            <a:extLst>
              <a:ext uri="{FF2B5EF4-FFF2-40B4-BE49-F238E27FC236}">
                <a16:creationId xmlns:a16="http://schemas.microsoft.com/office/drawing/2014/main" id="{9A5D238C-60DE-4B9A-AB49-8E3472E60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923" y="4925001"/>
            <a:ext cx="3187683" cy="579437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การป้องกันโรค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BC0CF-A8D5-4176-85F6-CC58A8648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533" y="2411853"/>
            <a:ext cx="3638429" cy="4063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7000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20" grpId="0" autoUpdateAnimBg="0"/>
      <p:bldP spid="2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10796032-BEEB-4471-8137-F55FA60C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FE07517D-4E11-4A99-B365-CE1D5C359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28">
            <a:extLst>
              <a:ext uri="{FF2B5EF4-FFF2-40B4-BE49-F238E27FC236}">
                <a16:creationId xmlns:a16="http://schemas.microsoft.com/office/drawing/2014/main" id="{BA390A91-A97D-4BB8-86D8-5FDB65EFE1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72390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th-TH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FFFF"/>
                </a:solidFill>
                <a:effectLst>
                  <a:prstShdw prst="shdw18" dist="17961" dir="13500000">
                    <a:srgbClr val="00FFFF">
                      <a:gamma/>
                      <a:shade val="60000"/>
                      <a:invGamma/>
                    </a:srgbClr>
                  </a:prstShdw>
                </a:effectLst>
                <a:cs typeface="EucrosiaUPC"/>
              </a:rPr>
              <a:t>                                      </a:t>
            </a:r>
          </a:p>
        </p:txBody>
      </p:sp>
      <p:sp>
        <p:nvSpPr>
          <p:cNvPr id="5" name="Text Box 29">
            <a:extLst>
              <a:ext uri="{FF2B5EF4-FFF2-40B4-BE49-F238E27FC236}">
                <a16:creationId xmlns:a16="http://schemas.microsoft.com/office/drawing/2014/main" id="{EA0FB20D-6418-4E30-A70E-160492656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82" y="142852"/>
            <a:ext cx="6572296" cy="707886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4000" b="1" dirty="0">
                <a:solidFill>
                  <a:srgbClr val="FFFF00"/>
                </a:solidFill>
                <a:cs typeface="IrisUPC" pitchFamily="34" charset="-34"/>
              </a:rPr>
              <a:t>การบริการสุขภาพในประเทศไทย</a:t>
            </a:r>
          </a:p>
        </p:txBody>
      </p:sp>
      <p:sp>
        <p:nvSpPr>
          <p:cNvPr id="6" name="Text Box 30">
            <a:extLst>
              <a:ext uri="{FF2B5EF4-FFF2-40B4-BE49-F238E27FC236}">
                <a16:creationId xmlns:a16="http://schemas.microsoft.com/office/drawing/2014/main" id="{1EFF8A27-5799-4D22-B14F-5BAEE23A6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" y="1555542"/>
            <a:ext cx="12096749" cy="1508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                                                                        </a:t>
            </a:r>
            <a:r>
              <a:rPr lang="th-TH" alt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เป็นการจัดบริการบำบัดรักษาโรคแก่ประชาชน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                                  เมื่อเกิดการเจ็บป่วย เช่น การตรวจรักษาโรคทั่วไป การผ่าตัด การใช้ยา และการ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                                  ทำจิตบำบัด</a:t>
            </a:r>
          </a:p>
        </p:txBody>
      </p:sp>
      <p:sp>
        <p:nvSpPr>
          <p:cNvPr id="7" name="Text Box 29">
            <a:extLst>
              <a:ext uri="{FF2B5EF4-FFF2-40B4-BE49-F238E27FC236}">
                <a16:creationId xmlns:a16="http://schemas.microsoft.com/office/drawing/2014/main" id="{4A121065-117C-46F2-B43A-9F5DEF225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956" y="1435906"/>
            <a:ext cx="3187683" cy="579437"/>
          </a:xfrm>
          <a:prstGeom prst="rect">
            <a:avLst/>
          </a:prstGeom>
          <a:solidFill>
            <a:srgbClr val="FF0066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การรักษาพยาบาล</a:t>
            </a:r>
          </a:p>
        </p:txBody>
      </p:sp>
      <p:sp>
        <p:nvSpPr>
          <p:cNvPr id="8" name="Text Box 30">
            <a:extLst>
              <a:ext uri="{FF2B5EF4-FFF2-40B4-BE49-F238E27FC236}">
                <a16:creationId xmlns:a16="http://schemas.microsoft.com/office/drawing/2014/main" id="{5C8DE0B2-5F7C-4426-9213-B90DC4E62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7" y="3713411"/>
            <a:ext cx="12096749" cy="19697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                                                                       </a:t>
            </a:r>
            <a:r>
              <a:rPr lang="th-TH" alt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เป็นการจัดบริการสุขภาพหลังการรักษาพยาบาล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                                  จนหายจากโรค เพื่อให้ผู้ป่วยกลับไปสู่สภาพปกติก่อนเจ็บป่วยมากที่สุด  สามารถ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                                  กลับไปอยู่กับครอบครัวและดำรงชีวิตใกล้เคียงปกติมากที่สุด เช่น กายภาพบำบัด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h-TH" alt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                                  อาชีวบำบัด</a:t>
            </a:r>
          </a:p>
        </p:txBody>
      </p:sp>
      <p:sp>
        <p:nvSpPr>
          <p:cNvPr id="9" name="Text Box 29">
            <a:extLst>
              <a:ext uri="{FF2B5EF4-FFF2-40B4-BE49-F238E27FC236}">
                <a16:creationId xmlns:a16="http://schemas.microsoft.com/office/drawing/2014/main" id="{D2C71E48-A67B-480A-A810-8C7F174DC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956" y="3524827"/>
            <a:ext cx="3187683" cy="579437"/>
          </a:xfrm>
          <a:prstGeom prst="rect">
            <a:avLst/>
          </a:prstGeom>
          <a:solidFill>
            <a:srgbClr val="00B050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การฟื้นฟูสภาพ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47351D-059E-43D2-8515-1A703B897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5" y="1435906"/>
            <a:ext cx="1949496" cy="4746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811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10D81596-A4AB-4DB5-AFED-84172D386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994F0E8-925B-4E7C-908F-12CEE6AE3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id="{6A0D6EF3-4588-4715-AC10-54D14CA81D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6961716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solidFill>
                  <a:srgbClr val="00FFFF"/>
                </a:solidFill>
                <a:effectLst>
                  <a:prstShdw prst="shdw17" dist="17961" dir="13500000">
                    <a:srgbClr val="009999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โครงสร้างและบทบาทของสถานบริการสุขภาพ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8EE1E104-97BA-4B86-9F7C-B79912A8B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3596766"/>
            <a:ext cx="9906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 dirty="0">
                <a:solidFill>
                  <a:schemeClr val="bg1"/>
                </a:solidFill>
                <a:cs typeface="IrisUPC" panose="020B0604020202020204" pitchFamily="34" charset="-34"/>
              </a:rPr>
              <a:t>1. เพื่อให้ประชาชนมีความสมบูรณ์ทั้งร่างกาย จิตใจ ตลอดจน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 dirty="0">
                <a:solidFill>
                  <a:schemeClr val="bg1"/>
                </a:solidFill>
                <a:cs typeface="IrisUPC" panose="020B0604020202020204" pitchFamily="34" charset="-34"/>
              </a:rPr>
              <a:t>    อยู่ในสังคมได้อย่างมีความสุข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44CD219E-A9A8-435F-A728-7E9B59BA1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4584191"/>
            <a:ext cx="7048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>
                <a:solidFill>
                  <a:schemeClr val="bg1"/>
                </a:solidFill>
                <a:cs typeface="IrisUPC" panose="020B0604020202020204" pitchFamily="34" charset="-34"/>
              </a:rPr>
              <a:t>2. เพื่อให้ประชาชนปราศจากโรคภัยไข้เจ็บ</a:t>
            </a:r>
          </a:p>
        </p:txBody>
      </p:sp>
      <p:pic>
        <p:nvPicPr>
          <p:cNvPr id="7" name="Picture 22" descr="http://www.clker.com/cliparts/a/4/1/7/1215441523370396515lemmling_Cartoon_owl_1.svg.med.png">
            <a:extLst>
              <a:ext uri="{FF2B5EF4-FFF2-40B4-BE49-F238E27FC236}">
                <a16:creationId xmlns:a16="http://schemas.microsoft.com/office/drawing/2014/main" id="{6B267D26-98B7-490E-BEB9-D72A5F9F2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69" y="3308181"/>
            <a:ext cx="3699926" cy="316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ED36C080-287C-4585-BD39-F66C232E9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172496"/>
            <a:ext cx="6763979" cy="584200"/>
          </a:xfrm>
          <a:prstGeom prst="rect">
            <a:avLst/>
          </a:prstGeom>
          <a:solidFill>
            <a:srgbClr val="FF006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cs typeface="IrisUPC" pitchFamily="34" charset="-34"/>
              </a:rPr>
              <a:t>สถานบริการสุขภาพทางการแพทย์และการสาธารณสุข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99C71AC6-AA26-48A1-8444-4186AB28E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5084254"/>
            <a:ext cx="7048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>
                <a:solidFill>
                  <a:schemeClr val="bg1"/>
                </a:solidFill>
                <a:cs typeface="IrisUPC" panose="020B0604020202020204" pitchFamily="34" charset="-34"/>
              </a:rPr>
              <a:t>3. เพื่อให้ประชาชนมีอายุยืนยาว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6F23357B-8C94-4777-A9B5-0E6FBD832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5590666"/>
            <a:ext cx="89535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>
                <a:solidFill>
                  <a:schemeClr val="bg1"/>
                </a:solidFill>
                <a:cs typeface="IrisUPC" panose="020B0604020202020204" pitchFamily="34" charset="-34"/>
              </a:rPr>
              <a:t>4. เพื่อให้ประชาชนพ้นจากอุปัทวันตรายต่างๆ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b="1">
                <a:solidFill>
                  <a:schemeClr val="bg1"/>
                </a:solidFill>
                <a:cs typeface="IrisUPC" panose="020B0604020202020204" pitchFamily="34" charset="-34"/>
              </a:rPr>
              <a:t>    เช่น ภัยจากสิ่งแวดล้อม ภัยจากอาหารหรือยาพิษ</a:t>
            </a:r>
          </a:p>
        </p:txBody>
      </p:sp>
      <p:cxnSp>
        <p:nvCxnSpPr>
          <p:cNvPr id="12" name="ตัวเชื่อมต่อตรง 18">
            <a:extLst>
              <a:ext uri="{FF2B5EF4-FFF2-40B4-BE49-F238E27FC236}">
                <a16:creationId xmlns:a16="http://schemas.microsoft.com/office/drawing/2014/main" id="{DCB133D4-ECFA-4427-8893-BA1490EAC883}"/>
              </a:ext>
            </a:extLst>
          </p:cNvPr>
          <p:cNvCxnSpPr>
            <a:cxnSpLocks/>
          </p:cNvCxnSpPr>
          <p:nvPr/>
        </p:nvCxnSpPr>
        <p:spPr>
          <a:xfrm>
            <a:off x="786580" y="3525330"/>
            <a:ext cx="0" cy="3214686"/>
          </a:xfrm>
          <a:prstGeom prst="line">
            <a:avLst/>
          </a:prstGeom>
          <a:ln w="6350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ลูกศรเชื่อมต่อแบบตรง 19">
            <a:extLst>
              <a:ext uri="{FF2B5EF4-FFF2-40B4-BE49-F238E27FC236}">
                <a16:creationId xmlns:a16="http://schemas.microsoft.com/office/drawing/2014/main" id="{C0E8D3B8-08C6-4B5B-B90F-64626349B185}"/>
              </a:ext>
            </a:extLst>
          </p:cNvPr>
          <p:cNvCxnSpPr/>
          <p:nvPr/>
        </p:nvCxnSpPr>
        <p:spPr>
          <a:xfrm>
            <a:off x="785786" y="3880932"/>
            <a:ext cx="762005" cy="2370"/>
          </a:xfrm>
          <a:prstGeom prst="straightConnector1">
            <a:avLst/>
          </a:prstGeom>
          <a:ln w="63500" cmpd="sng">
            <a:solidFill>
              <a:srgbClr val="FF0000"/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ลูกศรเชื่อมต่อแบบตรง 21">
            <a:extLst>
              <a:ext uri="{FF2B5EF4-FFF2-40B4-BE49-F238E27FC236}">
                <a16:creationId xmlns:a16="http://schemas.microsoft.com/office/drawing/2014/main" id="{42CD9C96-05DC-4C3F-9A45-187D36CA9BEE}"/>
              </a:ext>
            </a:extLst>
          </p:cNvPr>
          <p:cNvCxnSpPr/>
          <p:nvPr/>
        </p:nvCxnSpPr>
        <p:spPr>
          <a:xfrm>
            <a:off x="785786" y="4882652"/>
            <a:ext cx="762005" cy="2370"/>
          </a:xfrm>
          <a:prstGeom prst="straightConnector1">
            <a:avLst/>
          </a:prstGeom>
          <a:ln w="63500" cmpd="sng">
            <a:solidFill>
              <a:srgbClr val="FF0000"/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22">
            <a:extLst>
              <a:ext uri="{FF2B5EF4-FFF2-40B4-BE49-F238E27FC236}">
                <a16:creationId xmlns:a16="http://schemas.microsoft.com/office/drawing/2014/main" id="{6558BE04-5B87-4038-8676-AF86FD0772F1}"/>
              </a:ext>
            </a:extLst>
          </p:cNvPr>
          <p:cNvCxnSpPr/>
          <p:nvPr/>
        </p:nvCxnSpPr>
        <p:spPr>
          <a:xfrm>
            <a:off x="785786" y="5382718"/>
            <a:ext cx="762005" cy="2370"/>
          </a:xfrm>
          <a:prstGeom prst="straightConnector1">
            <a:avLst/>
          </a:prstGeom>
          <a:ln w="63500" cmpd="sng">
            <a:solidFill>
              <a:srgbClr val="FF0000"/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23">
            <a:extLst>
              <a:ext uri="{FF2B5EF4-FFF2-40B4-BE49-F238E27FC236}">
                <a16:creationId xmlns:a16="http://schemas.microsoft.com/office/drawing/2014/main" id="{7E6912BA-1D49-4A83-BCAD-7C92D7B25AF7}"/>
              </a:ext>
            </a:extLst>
          </p:cNvPr>
          <p:cNvCxnSpPr/>
          <p:nvPr/>
        </p:nvCxnSpPr>
        <p:spPr>
          <a:xfrm>
            <a:off x="784992" y="5882784"/>
            <a:ext cx="762005" cy="2370"/>
          </a:xfrm>
          <a:prstGeom prst="straightConnector1">
            <a:avLst/>
          </a:prstGeom>
          <a:ln w="63500" cmpd="sng">
            <a:solidFill>
              <a:srgbClr val="FF0000"/>
            </a:solidFill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9">
            <a:extLst>
              <a:ext uri="{FF2B5EF4-FFF2-40B4-BE49-F238E27FC236}">
                <a16:creationId xmlns:a16="http://schemas.microsoft.com/office/drawing/2014/main" id="{904659F4-95A8-4C7F-9A83-FC3EDBBC4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49" y="1805770"/>
            <a:ext cx="119062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th-TH" altLang="th-TH" sz="3000" b="1" dirty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หมายถึง สถานที่ให้บริการด้านสุขภาพในรูปแบบต่างๆ เพื่อเป็นการแก้ปัญหาและความต้องการของประชาชนในเรื่องของสุขภาพอนามัย</a:t>
            </a:r>
            <a:endParaRPr lang="en-US" altLang="th-TH" sz="3000" b="1" dirty="0">
              <a:solidFill>
                <a:schemeClr val="bg1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6E73A54F-33DD-4FCC-9225-69D1E83C8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968011"/>
            <a:ext cx="6761863" cy="584200"/>
          </a:xfrm>
          <a:prstGeom prst="rect">
            <a:avLst/>
          </a:prstGeom>
          <a:solidFill>
            <a:srgbClr val="FF006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cs typeface="IrisUPC" pitchFamily="34" charset="-34"/>
              </a:rPr>
              <a:t>จุดมุ่งหมายของสถานบริการสุขภาพทางการแพทย์ ฯ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3013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10" grpId="0" autoUpdateAnimBg="0"/>
      <p:bldP spid="11" grpId="0" autoUpdateAnimBg="0"/>
      <p:bldP spid="22" grpId="0"/>
      <p:bldP spid="9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10D81596-A4AB-4DB5-AFED-84172D386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994F0E8-925B-4E7C-908F-12CEE6AE3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id="{6A0D6EF3-4588-4715-AC10-54D14CA81D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6961716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solidFill>
                  <a:srgbClr val="00FFFF"/>
                </a:solidFill>
                <a:effectLst>
                  <a:prstShdw prst="shdw17" dist="17961" dir="13500000">
                    <a:srgbClr val="009999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โครงสร้างและบทบาทของสถานบริการสุขภาพ</a:t>
            </a: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809DDB69-D48D-46B7-B736-168399ED2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152525"/>
            <a:ext cx="3260407" cy="584775"/>
          </a:xfrm>
          <a:prstGeom prst="rect">
            <a:avLst/>
          </a:prstGeom>
          <a:solidFill>
            <a:srgbClr val="FF006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th-TH" sz="3200" b="1" dirty="0">
                <a:solidFill>
                  <a:schemeClr val="bg1"/>
                </a:solidFill>
                <a:cs typeface="IrisUPC" pitchFamily="34" charset="-34"/>
              </a:rPr>
              <a:t>การจัดระดับบริการสุขภาพ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660A8B5B-373A-44DE-BAE3-91E753A52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263650"/>
            <a:ext cx="1159160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altLang="th-TH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anose="020B0604020202020204" pitchFamily="34" charset="-34"/>
              </a:rPr>
              <a:t>                                        รัฐบาลได้จัดบริการสาธารณสุขให้ครอบคลุมและทั่วถึงประชาชนทั้งในเขตเมืองและเขตชนบทและแบ่งระดับการบริการทางสุขภาพ ดังนี้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0451A853-BD6F-4CCD-8DC9-A75C8F467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404" y="2603184"/>
            <a:ext cx="49291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altLang="th-TH" sz="3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1. การบริการสาธารณสุขมูลฐาน</a:t>
            </a:r>
          </a:p>
        </p:txBody>
      </p:sp>
      <p:sp>
        <p:nvSpPr>
          <p:cNvPr id="21" name="ลูกศรขวา 9">
            <a:extLst>
              <a:ext uri="{FF2B5EF4-FFF2-40B4-BE49-F238E27FC236}">
                <a16:creationId xmlns:a16="http://schemas.microsoft.com/office/drawing/2014/main" id="{CEC1D2AE-8E6C-4BBD-B654-E9BD02998D19}"/>
              </a:ext>
            </a:extLst>
          </p:cNvPr>
          <p:cNvSpPr/>
          <p:nvPr/>
        </p:nvSpPr>
        <p:spPr>
          <a:xfrm>
            <a:off x="910641" y="2655065"/>
            <a:ext cx="642937" cy="428625"/>
          </a:xfrm>
          <a:prstGeom prst="rightArrow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23" name="ลูกศรขวา 10">
            <a:extLst>
              <a:ext uri="{FF2B5EF4-FFF2-40B4-BE49-F238E27FC236}">
                <a16:creationId xmlns:a16="http://schemas.microsoft.com/office/drawing/2014/main" id="{054B429A-4CF5-4951-950A-9D654F2BF1EB}"/>
              </a:ext>
            </a:extLst>
          </p:cNvPr>
          <p:cNvSpPr/>
          <p:nvPr/>
        </p:nvSpPr>
        <p:spPr>
          <a:xfrm>
            <a:off x="910641" y="3298003"/>
            <a:ext cx="642937" cy="428625"/>
          </a:xfrm>
          <a:prstGeom prst="rightArrow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155C4664-D1E2-4B82-92BB-DCD0FDEBE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404" y="3233420"/>
            <a:ext cx="49291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altLang="th-TH" sz="3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2. การบริการสาธารณสุขระดับ 1</a:t>
            </a:r>
          </a:p>
        </p:txBody>
      </p:sp>
      <p:sp>
        <p:nvSpPr>
          <p:cNvPr id="25" name="Text Box 6">
            <a:extLst>
              <a:ext uri="{FF2B5EF4-FFF2-40B4-BE49-F238E27FC236}">
                <a16:creationId xmlns:a16="http://schemas.microsoft.com/office/drawing/2014/main" id="{B7E4F69A-BDCE-497C-8DDB-EE514679E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404" y="3858895"/>
            <a:ext cx="49291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altLang="th-TH" sz="3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3. การบริการสาธารณสุขระดับ 2</a:t>
            </a:r>
          </a:p>
        </p:txBody>
      </p:sp>
      <p:sp>
        <p:nvSpPr>
          <p:cNvPr id="26" name="ลูกศรขวา 9">
            <a:extLst>
              <a:ext uri="{FF2B5EF4-FFF2-40B4-BE49-F238E27FC236}">
                <a16:creationId xmlns:a16="http://schemas.microsoft.com/office/drawing/2014/main" id="{BD16FA75-7AD7-4651-A5E8-A4B269D815AC}"/>
              </a:ext>
            </a:extLst>
          </p:cNvPr>
          <p:cNvSpPr/>
          <p:nvPr/>
        </p:nvSpPr>
        <p:spPr>
          <a:xfrm>
            <a:off x="910641" y="3909403"/>
            <a:ext cx="642937" cy="428625"/>
          </a:xfrm>
          <a:prstGeom prst="rightArrow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27" name="ลูกศรขวา 10">
            <a:extLst>
              <a:ext uri="{FF2B5EF4-FFF2-40B4-BE49-F238E27FC236}">
                <a16:creationId xmlns:a16="http://schemas.microsoft.com/office/drawing/2014/main" id="{B4D46A4D-8131-448B-8A74-EA07ADE9F811}"/>
              </a:ext>
            </a:extLst>
          </p:cNvPr>
          <p:cNvSpPr/>
          <p:nvPr/>
        </p:nvSpPr>
        <p:spPr>
          <a:xfrm>
            <a:off x="910641" y="4552341"/>
            <a:ext cx="642937" cy="428625"/>
          </a:xfrm>
          <a:prstGeom prst="rightArrow">
            <a:avLst/>
          </a:prstGeom>
          <a:solidFill>
            <a:srgbClr val="FF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6CD3B35D-06A8-4DF2-8E61-97115D7A1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404" y="4489133"/>
            <a:ext cx="492918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altLang="th-TH" sz="3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4. การบริการสาธารณสุขระดับ 3</a:t>
            </a: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8A3397E3-DDC8-459D-B7DE-BEE2F6D64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1" y="2266289"/>
            <a:ext cx="5608320" cy="41773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endParaRPr lang="th-TH" altLang="th-TH" dirty="0"/>
          </a:p>
        </p:txBody>
      </p:sp>
      <p:pic>
        <p:nvPicPr>
          <p:cNvPr id="42" name="Picture 8">
            <a:extLst>
              <a:ext uri="{FF2B5EF4-FFF2-40B4-BE49-F238E27FC236}">
                <a16:creationId xmlns:a16="http://schemas.microsoft.com/office/drawing/2014/main" id="{29F5E67B-8647-486E-9DD3-F2581C263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5481" t="4226" r="22466" b="60702"/>
          <a:stretch/>
        </p:blipFill>
        <p:spPr bwMode="auto">
          <a:xfrm>
            <a:off x="7057190" y="2266289"/>
            <a:ext cx="4016906" cy="1617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259A5C83-8E9A-4B0C-B8E7-A154CA1D5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3461" t="73022" r="14358"/>
          <a:stretch/>
        </p:blipFill>
        <p:spPr bwMode="auto">
          <a:xfrm>
            <a:off x="6197601" y="5290329"/>
            <a:ext cx="5537235" cy="1153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Picture 8">
            <a:extLst>
              <a:ext uri="{FF2B5EF4-FFF2-40B4-BE49-F238E27FC236}">
                <a16:creationId xmlns:a16="http://schemas.microsoft.com/office/drawing/2014/main" id="{43F786BC-12D3-4CD4-9EF7-ACF0873C2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2635" t="55486" r="21916" b="26978"/>
          <a:stretch/>
        </p:blipFill>
        <p:spPr bwMode="auto">
          <a:xfrm>
            <a:off x="6850951" y="4524196"/>
            <a:ext cx="4223145" cy="74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8">
            <a:extLst>
              <a:ext uri="{FF2B5EF4-FFF2-40B4-BE49-F238E27FC236}">
                <a16:creationId xmlns:a16="http://schemas.microsoft.com/office/drawing/2014/main" id="{D661FC14-C437-4573-B3B2-17D7FDA73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7199" t="39299" r="26194" b="44514"/>
          <a:stretch/>
        </p:blipFill>
        <p:spPr bwMode="auto">
          <a:xfrm>
            <a:off x="7176029" y="3839659"/>
            <a:ext cx="3624214" cy="692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Text Box 6">
            <a:extLst>
              <a:ext uri="{FF2B5EF4-FFF2-40B4-BE49-F238E27FC236}">
                <a16:creationId xmlns:a16="http://schemas.microsoft.com/office/drawing/2014/main" id="{37F9F6F1-CEF0-4591-9482-2E8C17DD4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8943" y="5536750"/>
            <a:ext cx="34386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altLang="th-TH" b="1" dirty="0">
                <a:solidFill>
                  <a:srgbClr val="0B04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การบริการสาธารณสุขมูลฐาน</a:t>
            </a:r>
          </a:p>
        </p:txBody>
      </p:sp>
      <p:sp>
        <p:nvSpPr>
          <p:cNvPr id="47" name="Text Box 6">
            <a:extLst>
              <a:ext uri="{FF2B5EF4-FFF2-40B4-BE49-F238E27FC236}">
                <a16:creationId xmlns:a16="http://schemas.microsoft.com/office/drawing/2014/main" id="{AF73A7D9-F85D-42A6-A1C2-B063A01A4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6342" y="4705480"/>
            <a:ext cx="31239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altLang="th-TH" sz="2400" b="1" dirty="0">
                <a:solidFill>
                  <a:srgbClr val="0B04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การบริการสาธารณสุขระดับ 1</a:t>
            </a:r>
          </a:p>
        </p:txBody>
      </p:sp>
      <p:sp>
        <p:nvSpPr>
          <p:cNvPr id="48" name="Text Box 6">
            <a:extLst>
              <a:ext uri="{FF2B5EF4-FFF2-40B4-BE49-F238E27FC236}">
                <a16:creationId xmlns:a16="http://schemas.microsoft.com/office/drawing/2014/main" id="{D5464475-A7BA-4E96-BA76-86A9B2D65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1497" y="4071486"/>
            <a:ext cx="316002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altLang="th-TH" sz="2200" b="1" dirty="0">
                <a:solidFill>
                  <a:srgbClr val="0B04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การบริการสาธารณสุขระดับ 2</a:t>
            </a:r>
          </a:p>
        </p:txBody>
      </p:sp>
      <p:sp>
        <p:nvSpPr>
          <p:cNvPr id="49" name="Text Box 6">
            <a:extLst>
              <a:ext uri="{FF2B5EF4-FFF2-40B4-BE49-F238E27FC236}">
                <a16:creationId xmlns:a16="http://schemas.microsoft.com/office/drawing/2014/main" id="{29776800-DA8D-4872-BD4C-D768B6ACE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3311" y="2802897"/>
            <a:ext cx="168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/>
            <a:r>
              <a:rPr lang="th-TH" altLang="th-TH" sz="2000" b="1" dirty="0">
                <a:solidFill>
                  <a:srgbClr val="0B04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</a:p>
          <a:p>
            <a:pPr algn="ctr" eaLnBrk="1" hangingPunct="1"/>
            <a:r>
              <a:rPr lang="th-TH" altLang="th-TH" sz="2000" b="1" dirty="0">
                <a:solidFill>
                  <a:srgbClr val="0B04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</a:t>
            </a:r>
          </a:p>
          <a:p>
            <a:pPr algn="ctr" eaLnBrk="1" hangingPunct="1"/>
            <a:r>
              <a:rPr lang="th-TH" altLang="th-TH" sz="2000" b="1" dirty="0">
                <a:solidFill>
                  <a:srgbClr val="0B04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สาธารณสุขระดับ 3</a:t>
            </a:r>
          </a:p>
        </p:txBody>
      </p:sp>
      <p:cxnSp>
        <p:nvCxnSpPr>
          <p:cNvPr id="50" name="ลูกศรเชื่อมต่อแบบตรง 19">
            <a:extLst>
              <a:ext uri="{FF2B5EF4-FFF2-40B4-BE49-F238E27FC236}">
                <a16:creationId xmlns:a16="http://schemas.microsoft.com/office/drawing/2014/main" id="{014C15D3-C8F3-493C-904C-C9DE15FB68D2}"/>
              </a:ext>
            </a:extLst>
          </p:cNvPr>
          <p:cNvCxnSpPr>
            <a:cxnSpLocks/>
          </p:cNvCxnSpPr>
          <p:nvPr/>
        </p:nvCxnSpPr>
        <p:spPr>
          <a:xfrm flipV="1">
            <a:off x="6312393" y="2483946"/>
            <a:ext cx="2321720" cy="3425167"/>
          </a:xfrm>
          <a:prstGeom prst="straightConnector1">
            <a:avLst/>
          </a:prstGeom>
          <a:ln w="76200">
            <a:solidFill>
              <a:srgbClr val="00FF00"/>
            </a:solidFill>
            <a:tailEnd type="stealth"/>
          </a:ln>
          <a:scene3d>
            <a:camera prst="orthographicFront"/>
            <a:lightRig rig="sunset" dir="t"/>
          </a:scene3d>
          <a:sp3d extrusionH="76200" contourW="12700" prstMaterial="metal">
            <a:bevelT prst="angle"/>
            <a:bevelB/>
            <a:extrusionClr>
              <a:srgbClr val="FF0066"/>
            </a:extrusionClr>
            <a:contourClr>
              <a:srgbClr val="00B05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ลูกศรเชื่อมต่อแบบตรง 21">
            <a:extLst>
              <a:ext uri="{FF2B5EF4-FFF2-40B4-BE49-F238E27FC236}">
                <a16:creationId xmlns:a16="http://schemas.microsoft.com/office/drawing/2014/main" id="{046EF5CF-5DC0-41E7-A4A2-7ACB302D3816}"/>
              </a:ext>
            </a:extLst>
          </p:cNvPr>
          <p:cNvCxnSpPr>
            <a:cxnSpLocks/>
          </p:cNvCxnSpPr>
          <p:nvPr/>
        </p:nvCxnSpPr>
        <p:spPr>
          <a:xfrm>
            <a:off x="9172671" y="2464538"/>
            <a:ext cx="2487231" cy="3444575"/>
          </a:xfrm>
          <a:prstGeom prst="straightConnector1">
            <a:avLst/>
          </a:prstGeom>
          <a:ln w="76200">
            <a:solidFill>
              <a:srgbClr val="00B050"/>
            </a:solidFill>
            <a:tailEnd type="stealth"/>
          </a:ln>
          <a:scene3d>
            <a:camera prst="orthographicFront"/>
            <a:lightRig rig="soft" dir="t"/>
          </a:scene3d>
          <a:sp3d extrusionH="76200" contourW="12700" prstMaterial="metal">
            <a:bevelT/>
            <a:bevelB/>
            <a:extrusionClr>
              <a:srgbClr val="FF0066"/>
            </a:extrusionClr>
            <a:contourClr>
              <a:srgbClr val="00B05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Box 6">
            <a:extLst>
              <a:ext uri="{FF2B5EF4-FFF2-40B4-BE49-F238E27FC236}">
                <a16:creationId xmlns:a16="http://schemas.microsoft.com/office/drawing/2014/main" id="{562F0439-7AE1-4C79-A250-3238A1E9FFAB}"/>
              </a:ext>
            </a:extLst>
          </p:cNvPr>
          <p:cNvSpPr txBox="1">
            <a:spLocks noChangeArrowheads="1"/>
          </p:cNvSpPr>
          <p:nvPr/>
        </p:nvSpPr>
        <p:spPr bwMode="auto">
          <a:xfrm rot="3328324">
            <a:off x="9794826" y="3694473"/>
            <a:ext cx="18305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altLang="th-TH" sz="3200" b="1" dirty="0">
                <a:solidFill>
                  <a:srgbClr val="0B0464"/>
                </a:solidFill>
                <a:cs typeface="IrisUPC" panose="020B0604020202020204" pitchFamily="34" charset="-34"/>
              </a:rPr>
              <a:t>ระบบเชื่อมต่อ</a:t>
            </a:r>
          </a:p>
        </p:txBody>
      </p:sp>
      <p:sp>
        <p:nvSpPr>
          <p:cNvPr id="67" name="Text Box 6">
            <a:extLst>
              <a:ext uri="{FF2B5EF4-FFF2-40B4-BE49-F238E27FC236}">
                <a16:creationId xmlns:a16="http://schemas.microsoft.com/office/drawing/2014/main" id="{86CBA8E5-453C-49B5-B27D-93522019C27F}"/>
              </a:ext>
            </a:extLst>
          </p:cNvPr>
          <p:cNvSpPr txBox="1">
            <a:spLocks noChangeArrowheads="1"/>
          </p:cNvSpPr>
          <p:nvPr/>
        </p:nvSpPr>
        <p:spPr bwMode="auto">
          <a:xfrm rot="18266791">
            <a:off x="6394186" y="3578255"/>
            <a:ext cx="18305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th-TH" altLang="th-TH" sz="3200" b="1" dirty="0">
                <a:solidFill>
                  <a:srgbClr val="0B0464"/>
                </a:solidFill>
                <a:cs typeface="IrisUPC" panose="020B0604020202020204" pitchFamily="34" charset="-34"/>
              </a:rPr>
              <a:t>ระบบเชื่อมต่อ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08703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utoUpdateAnimBg="0"/>
      <p:bldP spid="20" grpId="0"/>
      <p:bldP spid="24" grpId="0"/>
      <p:bldP spid="25" grpId="0"/>
      <p:bldP spid="28" grpId="0"/>
      <p:bldP spid="41" grpId="0" animBg="1"/>
      <p:bldP spid="46" grpId="0"/>
      <p:bldP spid="47" grpId="0"/>
      <p:bldP spid="48" grpId="0"/>
      <p:bldP spid="49" grpId="0"/>
      <p:bldP spid="52" grpId="0"/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DFFE6B91-F224-4704-B235-E1DD5DCF3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41378FC-20EC-4EC9-A0EC-1AD3797F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193640DC-A446-4347-B951-45084BFB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1351051"/>
            <a:ext cx="120015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th-TH" b="1" dirty="0">
                <a:solidFill>
                  <a:srgbClr val="0B0464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				   </a:t>
            </a:r>
            <a:r>
              <a:rPr lang="th-TH" b="1" dirty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เป็นการดูแลสุขภาพที่กระจายไปถึงระดับหมู่บ้าน </a:t>
            </a: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โดยมีอาสาสมัครสาธารณสุข </a:t>
            </a:r>
          </a:p>
          <a:p>
            <a:pPr eaLnBrk="1" hangingPunct="1">
              <a:defRPr/>
            </a:pP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หมู่บ้าน (อสม.)  </a:t>
            </a:r>
            <a:r>
              <a:rPr lang="th-TH" b="1" dirty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เน้นการให้ความรู้ความเข้าใจแก่ประชาชนในท้องถิ่นให้ใส่ใจต่อสุขภาพของตนเอง    เป็นการป้องกัน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มิให้เกิดโรคมากกว่าเน้นการบำบัดรักษา</a:t>
            </a:r>
            <a:endParaRPr lang="en-US" b="1" dirty="0">
              <a:solidFill>
                <a:schemeClr val="bg1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B6CD01F5-664D-4BF0-BB60-9C6676B00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82" y="1195950"/>
            <a:ext cx="3757354" cy="584200"/>
          </a:xfrm>
          <a:prstGeom prst="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การบริการสาธารณสุขมูลฐาน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19694069-9D50-4E97-8318-80ACE1A0A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82" y="3093471"/>
            <a:ext cx="3757354" cy="5842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การบริการสาธารณสุขระดับ 1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D452E758-E566-41CA-8A54-7861048CE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3792555"/>
            <a:ext cx="573390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      หรือระดับปฐมภูมิ เป็นการบริการที่อยู่ใกล้ชิดกับ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ประชาชนและชุมชนมากที่สุด จัดขึ้นเพื่อประชาชนที่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ป่วยด้วยโรคเบื้องต้น โดยอยู่ในขอบเขตการรักษาของ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i="1" dirty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สถานีอนามัย  ศูนย์สุขภาพชุมชน  และโรงพยาบาล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i="1" dirty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ส่งเสริมสุขภาพตำบล ศูนย์บริการสาธารณสุขเทศบาล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i="1" dirty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แผนกผู้ป่วยนอกของโรงพยาบาล</a:t>
            </a:r>
            <a:endParaRPr lang="en-US" altLang="th-TH" sz="2800" b="1" i="1" dirty="0">
              <a:solidFill>
                <a:srgbClr val="FF0000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pic>
        <p:nvPicPr>
          <p:cNvPr id="8" name="Picture 14" descr="http://kanchanapisek.or.th/kp6/New/pictures12/s12-14.jpg">
            <a:extLst>
              <a:ext uri="{FF2B5EF4-FFF2-40B4-BE49-F238E27FC236}">
                <a16:creationId xmlns:a16="http://schemas.microsoft.com/office/drawing/2014/main" id="{92600282-A395-45B7-8608-FDE217359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8218" y="2631352"/>
            <a:ext cx="5733905" cy="3652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WordArt 4">
            <a:extLst>
              <a:ext uri="{FF2B5EF4-FFF2-40B4-BE49-F238E27FC236}">
                <a16:creationId xmlns:a16="http://schemas.microsoft.com/office/drawing/2014/main" id="{BA735943-F23B-4468-A6D9-9EAA565A81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6961716" cy="64668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solidFill>
                  <a:srgbClr val="00FFFF"/>
                </a:solidFill>
                <a:effectLst>
                  <a:prstShdw prst="shdw17" dist="17961" dir="13500000">
                    <a:srgbClr val="009999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โครงสร้างและบทบาทของสถานบริการสุขภาพ</a:t>
            </a:r>
          </a:p>
        </p:txBody>
      </p:sp>
      <p:pic>
        <p:nvPicPr>
          <p:cNvPr id="11" name="Picture 16" descr="http://www.thaigovweb.com/mophweb/11410_09725/userfiles/image/100_1383_resize_resize_resize.JPG">
            <a:extLst>
              <a:ext uri="{FF2B5EF4-FFF2-40B4-BE49-F238E27FC236}">
                <a16:creationId xmlns:a16="http://schemas.microsoft.com/office/drawing/2014/main" id="{D80608AC-38EC-4CB3-9FC7-5A45F7725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8217" y="2644343"/>
            <a:ext cx="5733905" cy="3639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6894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0A786A72-2D0F-4C60-8EE7-4FDC1BBD3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F2506EB-A2DF-426F-B33F-10201933E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157D59A8-A787-460A-9A91-49482B25E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19" y="1252823"/>
            <a:ext cx="4182228" cy="584775"/>
          </a:xfrm>
          <a:prstGeom prst="rect">
            <a:avLst/>
          </a:prstGeom>
          <a:solidFill>
            <a:srgbClr val="66330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การบริการสาธารณสุขระดับ 2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DBCD6607-8BD3-4FDF-9C13-1702D026E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5964" y="2109346"/>
            <a:ext cx="5621716" cy="3600986"/>
          </a:xfrm>
          <a:prstGeom prst="rect">
            <a:avLst/>
          </a:prstGeom>
          <a:solidFill>
            <a:srgbClr val="00330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3200" b="1" dirty="0">
                <a:solidFill>
                  <a:srgbClr val="FFFF00"/>
                </a:solidFill>
                <a:cs typeface="IrisUPC" pitchFamily="34" charset="-34"/>
              </a:rPr>
              <a:t>    ระบบบริการระดับกลาง</a:t>
            </a:r>
            <a:r>
              <a:rPr lang="th-TH" b="1" dirty="0">
                <a:solidFill>
                  <a:srgbClr val="FFFF00"/>
                </a:solidFill>
                <a:cs typeface="IrisUPC" pitchFamily="34" charset="-34"/>
              </a:rPr>
              <a:t>  </a:t>
            </a: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หรือ ทุติยภูมิ หมายถึง 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ระบบบริการด้านสุขภาพที่จัดบริการทั้งส่งเสริมสุขภาพ  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ป้องกันและควบคุมปัญหาที่คุกคามสุขภาพ  การรักษา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พยาบาล การฟื้นฟูผู้ป่วย  ซึ่งมีความยุ่งยุ่งยากซับซ้อน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ในเรื่องของเทคโนโลยีมากกว่าการบริการในระดับต้น    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โดยต้องอาศัยความรู้ด้านเทคโนโลยี   และมีบุคลากร</a:t>
            </a:r>
          </a:p>
          <a:p>
            <a:pPr eaLnBrk="1" hangingPunct="1">
              <a:defRPr/>
            </a:pPr>
            <a:r>
              <a:rPr lang="th-TH" b="1" dirty="0">
                <a:solidFill>
                  <a:schemeClr val="bg1"/>
                </a:solidFill>
                <a:cs typeface="IrisUPC" pitchFamily="34" charset="-34"/>
              </a:rPr>
              <a:t>เฉพาะด้าน เช่น </a:t>
            </a:r>
            <a:r>
              <a:rPr lang="th-TH" b="1" i="1" dirty="0">
                <a:solidFill>
                  <a:srgbClr val="FFFF00"/>
                </a:solidFill>
                <a:cs typeface="IrisUPC" pitchFamily="34" charset="-34"/>
              </a:rPr>
              <a:t>โรงพยาบาลชุมชนระดับจังหวัด </a:t>
            </a:r>
          </a:p>
          <a:p>
            <a:pPr eaLnBrk="1" hangingPunct="1">
              <a:defRPr/>
            </a:pPr>
            <a:r>
              <a:rPr lang="th-TH" b="1" i="1" dirty="0">
                <a:solidFill>
                  <a:srgbClr val="FFFF00"/>
                </a:solidFill>
                <a:cs typeface="IrisUPC" pitchFamily="34" charset="-34"/>
              </a:rPr>
              <a:t>ระดับอำเภอและโรงพยาบาลทั่วไป</a:t>
            </a:r>
          </a:p>
        </p:txBody>
      </p:sp>
      <p:sp>
        <p:nvSpPr>
          <p:cNvPr id="7" name="WordArt 4">
            <a:extLst>
              <a:ext uri="{FF2B5EF4-FFF2-40B4-BE49-F238E27FC236}">
                <a16:creationId xmlns:a16="http://schemas.microsoft.com/office/drawing/2014/main" id="{50761C30-D404-49F4-8E6A-577BCD1AE4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6961716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solidFill>
                  <a:srgbClr val="00FFFF"/>
                </a:solidFill>
                <a:effectLst>
                  <a:prstShdw prst="shdw17" dist="17961" dir="13500000">
                    <a:srgbClr val="009999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โครงสร้างและบทบาทของสถานบริการสุขภาพ</a:t>
            </a:r>
          </a:p>
        </p:txBody>
      </p:sp>
      <p:pic>
        <p:nvPicPr>
          <p:cNvPr id="1026" name="Picture 2" descr="งานบริการวิชาการ คณะพยาบาลศาสตร์ มหาวิทยาลัยอุบลราชธานี">
            <a:extLst>
              <a:ext uri="{FF2B5EF4-FFF2-40B4-BE49-F238E27FC236}">
                <a16:creationId xmlns:a16="http://schemas.microsoft.com/office/drawing/2014/main" id="{E1556369-B6B5-4A82-8C2B-6265CCF9B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9" y="2204526"/>
            <a:ext cx="5476038" cy="369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งานส่งเสริมสุขภาพและควบคุมโรค">
            <a:extLst>
              <a:ext uri="{FF2B5EF4-FFF2-40B4-BE49-F238E27FC236}">
                <a16:creationId xmlns:a16="http://schemas.microsoft.com/office/drawing/2014/main" id="{E8E09A24-DD25-447E-966B-CF7BC0EBA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8" y="2204526"/>
            <a:ext cx="5476037" cy="374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กายภาพบำบัด ผู้ป่วยโรคหลอดเลือดสมอง ❘ Chersery home - cherseryhome">
            <a:extLst>
              <a:ext uri="{FF2B5EF4-FFF2-40B4-BE49-F238E27FC236}">
                <a16:creationId xmlns:a16="http://schemas.microsoft.com/office/drawing/2014/main" id="{07CF0AD0-618D-455B-8FAC-C16382985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74" y="2204526"/>
            <a:ext cx="5466081" cy="374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โรงพยาบาลพระนั่งเกล้า">
            <a:extLst>
              <a:ext uri="{FF2B5EF4-FFF2-40B4-BE49-F238E27FC236}">
                <a16:creationId xmlns:a16="http://schemas.microsoft.com/office/drawing/2014/main" id="{ECF6CD26-6F86-4814-A9C2-73EB787A3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05" y="2204526"/>
            <a:ext cx="5669355" cy="381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โรงพยาบาลปากเกร็ด : Pakkred Hospital - โรงพยาบาลปากเกร็ด เป็นโรงพยาบาล ชุมชนประจำอำเภอปากเกร็ด จังหวัดนนทบุรี สังกัดกระทรวงสาธารณสุข ขนาด ๓๐ เตียง  ตั้งอยู่ที่ ๗๐ ข ถนนแจ้งวัฒนะ หมู่ ๕ ตำบลปากเกร็ด อำเภอปากเกร็ด  จังหวัดนนทบุรี มีภารกิจหลัก คือให้การดูแล ...">
            <a:extLst>
              <a:ext uri="{FF2B5EF4-FFF2-40B4-BE49-F238E27FC236}">
                <a16:creationId xmlns:a16="http://schemas.microsoft.com/office/drawing/2014/main" id="{FFAB3A82-CF0A-4CF0-9663-53D94DE10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89" y="2204240"/>
            <a:ext cx="5697714" cy="381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49233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939402C5-BF2B-447B-B893-5B2302B1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DF31876-AC9E-4233-A4E2-563675DBB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95"/>
          <a:stretch>
            <a:fillRect/>
          </a:stretch>
        </p:blipFill>
        <p:spPr bwMode="auto">
          <a:xfrm>
            <a:off x="0" y="0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4604D74D-9F3C-4CCA-9280-CD1A337B5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282" y="1142984"/>
            <a:ext cx="4219173" cy="584200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risUPC" pitchFamily="34" charset="-34"/>
              </a:rPr>
              <a:t>การบริการสาธารณสุขระดับ 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2BF180-D1D1-4CA2-88BB-41CFF9C55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1885292"/>
            <a:ext cx="605440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rgbClr val="0B0464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        </a:t>
            </a:r>
            <a:r>
              <a:rPr lang="th-TH" altLang="th-TH" sz="2800" b="1" dirty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หรือ </a:t>
            </a:r>
            <a:r>
              <a:rPr lang="th-TH" altLang="th-TH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isUPC" panose="020B0604020202020204" pitchFamily="34" charset="-34"/>
                <a:cs typeface="IrisUPC" panose="020B0604020202020204" pitchFamily="34" charset="-34"/>
              </a:rPr>
              <a:t>ระดับตติยภูมิ  </a:t>
            </a:r>
            <a:r>
              <a:rPr lang="th-TH" altLang="th-TH" sz="2800" b="1" dirty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เป็นการบริการที่จัดขึ้นสำหรับ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ประชาชนที่ป่วยด้วยโรคที่ซับซ้อน  และต้องใช้เครื่องมือ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พิเศษในการรักษา   หรือใช้แพทย์เฉพาะทางในการตรวจ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dirty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วินิจฉัยโรค   คือ  </a:t>
            </a:r>
            <a:r>
              <a:rPr lang="th-TH" altLang="th-TH" sz="2800" b="1" i="1" dirty="0">
                <a:solidFill>
                  <a:srgbClr val="FFFF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โรงพยาบาลศูนย์ โรงพยาบาลมหาราช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i="1" dirty="0">
                <a:solidFill>
                  <a:srgbClr val="FFFF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โรงพยาบาลเฉพาะโรค   โรงพยาบาลที่มีขีดความสามารถ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i="1" dirty="0">
                <a:solidFill>
                  <a:srgbClr val="FFFF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ในการรักษาสูง เช่น โรงพยาบาลคณะแพทย์มหาวิทยาลัย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i="1" dirty="0">
                <a:solidFill>
                  <a:srgbClr val="FFFF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 โรงพยาบาลสังกัดกรุงเทพฯ โรงพยาบาลในสังกัดกองทัพ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800" b="1" i="1" dirty="0">
                <a:solidFill>
                  <a:srgbClr val="FFFF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ต่างๆ สถาบันมะเร็งแห่งชาติ สถาบันโรคผิวหนัง</a:t>
            </a:r>
            <a:endParaRPr lang="en-US" altLang="th-TH" sz="2800" b="1" i="1" dirty="0">
              <a:solidFill>
                <a:srgbClr val="FFFF00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8" name="WordArt 4">
            <a:extLst>
              <a:ext uri="{FF2B5EF4-FFF2-40B4-BE49-F238E27FC236}">
                <a16:creationId xmlns:a16="http://schemas.microsoft.com/office/drawing/2014/main" id="{B88C92ED-9BC9-4A78-B995-8E329C80F9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4313" y="115888"/>
            <a:ext cx="6961716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3600" b="1" kern="10">
                <a:solidFill>
                  <a:srgbClr val="00FFFF"/>
                </a:solidFill>
                <a:effectLst>
                  <a:prstShdw prst="shdw17" dist="17961" dir="13500000">
                    <a:srgbClr val="009999"/>
                  </a:prstShdw>
                </a:effectLst>
                <a:latin typeface="EucrosiaUPC" panose="02020603050405020304" pitchFamily="18" charset="-34"/>
                <a:cs typeface="EucrosiaUPC" panose="02020603050405020304" pitchFamily="18" charset="-34"/>
              </a:rPr>
              <a:t>โครงสร้างและบทบาทของสถานบริการสุขภาพ</a:t>
            </a:r>
          </a:p>
        </p:txBody>
      </p:sp>
      <p:pic>
        <p:nvPicPr>
          <p:cNvPr id="2052" name="Picture 4" descr="North Cyprus Healthcare - Cihanara Tourism &amp; Investment">
            <a:extLst>
              <a:ext uri="{FF2B5EF4-FFF2-40B4-BE49-F238E27FC236}">
                <a16:creationId xmlns:a16="http://schemas.microsoft.com/office/drawing/2014/main" id="{80BC4C89-AA62-4965-8800-EAAB0DAB4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34" y="1831975"/>
            <a:ext cx="5786553" cy="409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g data nell'healthcare, l'effetto pandemia porterà il mercato a 70  miliardi di dollari entro il 2025 - AboutPharma">
            <a:extLst>
              <a:ext uri="{FF2B5EF4-FFF2-40B4-BE49-F238E27FC236}">
                <a16:creationId xmlns:a16="http://schemas.microsoft.com/office/drawing/2014/main" id="{22606DDD-B54F-4B50-A2A0-9FCC3A773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34" y="1831974"/>
            <a:ext cx="5786553" cy="409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โรงพยาบาลศูนย์บริการการแพทย์นนทบุรี (Nonthaburi Medical Center Hospital)  จังหวัดนนทบุรี">
            <a:extLst>
              <a:ext uri="{FF2B5EF4-FFF2-40B4-BE49-F238E27FC236}">
                <a16:creationId xmlns:a16="http://schemas.microsoft.com/office/drawing/2014/main" id="{3D6ED110-E8FE-4163-8E6F-47FF0933F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8"/>
          <a:stretch/>
        </p:blipFill>
        <p:spPr bwMode="auto">
          <a:xfrm>
            <a:off x="6974823" y="1290320"/>
            <a:ext cx="4219173" cy="537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ผงะ! โควิด-19 ถล่มนครศรีธรรมราช ทำนิวไฮ บุคลากรแพทย์วิกฤตติดเชื้อกว่า">
            <a:extLst>
              <a:ext uri="{FF2B5EF4-FFF2-40B4-BE49-F238E27FC236}">
                <a16:creationId xmlns:a16="http://schemas.microsoft.com/office/drawing/2014/main" id="{93FE28DA-F2DF-41F7-8002-F6088FEFD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33" y="1831972"/>
            <a:ext cx="5786553" cy="409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ผลการค้นหารูปภาพสำหรับ สถาบันมะเร็งแห่งชาติ">
            <a:extLst>
              <a:ext uri="{FF2B5EF4-FFF2-40B4-BE49-F238E27FC236}">
                <a16:creationId xmlns:a16="http://schemas.microsoft.com/office/drawing/2014/main" id="{0F82A241-03D9-4AA7-A4E0-72173130D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32" y="1831969"/>
            <a:ext cx="5786553" cy="409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โรงพยาบาลทรวงอก - BalanceWin">
            <a:extLst>
              <a:ext uri="{FF2B5EF4-FFF2-40B4-BE49-F238E27FC236}">
                <a16:creationId xmlns:a16="http://schemas.microsoft.com/office/drawing/2014/main" id="{12CD38A9-1DF6-4A26-A3FE-0F971E213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29" y="1831969"/>
            <a:ext cx="5786555" cy="409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://board.postjung.com/data/540/540266-img-9.jpg">
            <a:extLst>
              <a:ext uri="{FF2B5EF4-FFF2-40B4-BE49-F238E27FC236}">
                <a16:creationId xmlns:a16="http://schemas.microsoft.com/office/drawing/2014/main" id="{33D60ED3-C5DE-4B41-AC9A-0994EB703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26" y="1831961"/>
            <a:ext cx="5786553" cy="409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 descr="ศูนย์การแพทย์ปัญญานันทภิกขุ ชลประทาน - วิกิพีเดีย">
            <a:extLst>
              <a:ext uri="{FF2B5EF4-FFF2-40B4-BE49-F238E27FC236}">
                <a16:creationId xmlns:a16="http://schemas.microsoft.com/office/drawing/2014/main" id="{0A64096C-A3A0-40A5-897C-5F80297E6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26" y="1831961"/>
            <a:ext cx="5786553" cy="409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พาดหัว -ถอดบทเรียน ชิรพยาบาล ชูความเป็นผู้นำ สร้างพลังของทีมเวิร์ก และ  โทรเวชกรรม ฝ่าวิกฤติโรคระบาดโควิด-19 - HMA">
            <a:extLst>
              <a:ext uri="{FF2B5EF4-FFF2-40B4-BE49-F238E27FC236}">
                <a16:creationId xmlns:a16="http://schemas.microsoft.com/office/drawing/2014/main" id="{BC6BD072-C427-42FA-8557-8458D4D26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18" y="1831959"/>
            <a:ext cx="5786560" cy="409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เกี่ยวกับเรา - ประวัติความเป็นมา">
            <a:extLst>
              <a:ext uri="{FF2B5EF4-FFF2-40B4-BE49-F238E27FC236}">
                <a16:creationId xmlns:a16="http://schemas.microsoft.com/office/drawing/2014/main" id="{B3BE555D-03C1-4467-B0A3-7F3A940E0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08" y="1290319"/>
            <a:ext cx="5797973" cy="537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0B12CDA3-448B-4AAB-99A4-089E9AE86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" b="1774"/>
          <a:stretch/>
        </p:blipFill>
        <p:spPr bwMode="auto">
          <a:xfrm>
            <a:off x="6179715" y="1290318"/>
            <a:ext cx="5809366" cy="537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กรมแพทย์ ทร. เชิญร่วมทอดผ้าป่า จัดซื้อเครื่องมือแพทย์  โรงพยาบาลสมเด็จพระปิ่นเกล้า - ข่าวสด">
            <a:extLst>
              <a:ext uri="{FF2B5EF4-FFF2-40B4-BE49-F238E27FC236}">
                <a16:creationId xmlns:a16="http://schemas.microsoft.com/office/drawing/2014/main" id="{86C863F5-8AFE-44B0-B7E3-A46BA005E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715" y="1290317"/>
            <a:ext cx="5843555" cy="537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B573B00-118D-44FA-B74F-C56EF1C68D00}"/>
              </a:ext>
            </a:extLst>
          </p:cNvPr>
          <p:cNvGrpSpPr/>
          <p:nvPr/>
        </p:nvGrpSpPr>
        <p:grpSpPr>
          <a:xfrm>
            <a:off x="6156919" y="1276477"/>
            <a:ext cx="5866351" cy="5392474"/>
            <a:chOff x="6156919" y="1276477"/>
            <a:chExt cx="5866351" cy="5392474"/>
          </a:xfrm>
        </p:grpSpPr>
        <p:pic>
          <p:nvPicPr>
            <p:cNvPr id="33" name="Picture 2" descr="รีวิวและถามหมอ โรงพยาบาลตำรวจ | HD สุขภาพดี เริ่มต้นที่นี่">
              <a:extLst>
                <a:ext uri="{FF2B5EF4-FFF2-40B4-BE49-F238E27FC236}">
                  <a16:creationId xmlns:a16="http://schemas.microsoft.com/office/drawing/2014/main" id="{469FF2AD-BF52-4A46-A728-2967C00F01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919" y="1290303"/>
              <a:ext cx="5866351" cy="5378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ระบบค้นหาข้อมูลสุขภาพตำรวจทั่วประเทศ - โรงพยาบาลตำรวจ">
              <a:extLst>
                <a:ext uri="{FF2B5EF4-FFF2-40B4-BE49-F238E27FC236}">
                  <a16:creationId xmlns:a16="http://schemas.microsoft.com/office/drawing/2014/main" id="{631D9D57-76B1-4DA3-9310-63D818FDBE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0" b="6224"/>
            <a:stretch/>
          </p:blipFill>
          <p:spPr bwMode="auto">
            <a:xfrm>
              <a:off x="6166761" y="1276477"/>
              <a:ext cx="2550519" cy="20540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4" descr="ผลการค้นหารูปภาพสำหรับ สถาบันโรคผิวหนัง">
            <a:extLst>
              <a:ext uri="{FF2B5EF4-FFF2-40B4-BE49-F238E27FC236}">
                <a16:creationId xmlns:a16="http://schemas.microsoft.com/office/drawing/2014/main" id="{91D895B8-2812-43AA-B184-53EAE9422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26" y="1276476"/>
            <a:ext cx="5877744" cy="53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66615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75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6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3.2|15|2.5|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1.6|6|3.6|2.3|2.4|3|9.9|5.6|1.4|5.1|7|4.6|1.3|3.8|4|2.4|6.4|4.4|7.5|5.3|4.2|5.3|4.4|6.5|3.9|1.7|7|4|4.1|4.2|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4|11.8|3.1|2.9|2.7|5.3|3|3.2|2.5|4.1|1.3|2.7|4.9|3.7|2.5|2.1|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4|5.3|13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1|6.2|7.1|4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4|7.3|6.1|8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1|7.3|14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7|4.1|10.1|5.1|7.9|6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|4.5|6.8|16.6|3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1|6.8|1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5|20.1|4.6|34.5|5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.9|7.3|10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0.3|6.4|8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4.1|2.4|8.3|5.7|5.8|5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6.2|26.4|1.5|8.5|6.8|2.9|3.2|2|4.1|6.4|11|4.7|9|3.5|2.1|2.3|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9|5.7|33.3|8.2|22.9|9.8|24.6|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3|13.2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1.1|4.4|2.4|8.9|23.5|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1.1|4.4|2.4|8.9|23.5|7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4.3|2.9|2.7|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7|6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8|9.1|28.4|2.2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4.5|4.8|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2084</Words>
  <Application>Microsoft Office PowerPoint</Application>
  <PresentationFormat>Widescreen</PresentationFormat>
  <Paragraphs>290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EucrosiaUPC</vt:lpstr>
      <vt:lpstr>IrisUPC</vt:lpstr>
      <vt:lpstr>TH SarabunPSK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AnanNujtes</dc:creator>
  <cp:lastModifiedBy>AnanNujtes</cp:lastModifiedBy>
  <cp:revision>33</cp:revision>
  <dcterms:created xsi:type="dcterms:W3CDTF">2021-12-03T15:25:53Z</dcterms:created>
  <dcterms:modified xsi:type="dcterms:W3CDTF">2022-10-15T07:54:52Z</dcterms:modified>
</cp:coreProperties>
</file>