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7" r:id="rId4"/>
    <p:sldId id="268" r:id="rId5"/>
    <p:sldId id="256" r:id="rId6"/>
    <p:sldId id="260" r:id="rId7"/>
    <p:sldId id="261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FF99FF"/>
    <a:srgbClr val="FF66CC"/>
    <a:srgbClr val="FF9933"/>
    <a:srgbClr val="7030A0"/>
    <a:srgbClr val="00FF00"/>
    <a:srgbClr val="000099"/>
    <a:srgbClr val="FF0066"/>
    <a:srgbClr val="0000FF"/>
    <a:srgbClr val="BDD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CA3EA-317F-4DDB-A9E8-A9CE01ABC1B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B5E44-8DC0-4005-9B2C-25C3F037A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502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CA3EA-317F-4DDB-A9E8-A9CE01ABC1B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B5E44-8DC0-4005-9B2C-25C3F037A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764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CA3EA-317F-4DDB-A9E8-A9CE01ABC1B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B5E44-8DC0-4005-9B2C-25C3F037A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15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CA3EA-317F-4DDB-A9E8-A9CE01ABC1B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B5E44-8DC0-4005-9B2C-25C3F037A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23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CA3EA-317F-4DDB-A9E8-A9CE01ABC1B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B5E44-8DC0-4005-9B2C-25C3F037A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426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CA3EA-317F-4DDB-A9E8-A9CE01ABC1B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B5E44-8DC0-4005-9B2C-25C3F037A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01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CA3EA-317F-4DDB-A9E8-A9CE01ABC1B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B5E44-8DC0-4005-9B2C-25C3F037A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186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CA3EA-317F-4DDB-A9E8-A9CE01ABC1B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B5E44-8DC0-4005-9B2C-25C3F037A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560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CA3EA-317F-4DDB-A9E8-A9CE01ABC1B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B5E44-8DC0-4005-9B2C-25C3F037A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53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CA3EA-317F-4DDB-A9E8-A9CE01ABC1B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B5E44-8DC0-4005-9B2C-25C3F037A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972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CA3EA-317F-4DDB-A9E8-A9CE01ABC1B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B5E44-8DC0-4005-9B2C-25C3F037A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642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CA3EA-317F-4DDB-A9E8-A9CE01ABC1B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B5E44-8DC0-4005-9B2C-25C3F037A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0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2.gif"/><Relationship Id="rId7" Type="http://schemas.openxmlformats.org/officeDocument/2006/relationships/image" Target="../media/image10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10" Type="http://schemas.openxmlformats.org/officeDocument/2006/relationships/image" Target="../media/image13.png"/><Relationship Id="rId4" Type="http://schemas.openxmlformats.org/officeDocument/2006/relationships/image" Target="../media/image7.gif"/><Relationship Id="rId9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oleObject" Target="../embeddings/oleObject1.bin"/><Relationship Id="rId7" Type="http://schemas.openxmlformats.org/officeDocument/2006/relationships/image" Target="../media/image17.gi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11" Type="http://schemas.openxmlformats.org/officeDocument/2006/relationships/image" Target="../media/image13.png"/><Relationship Id="rId5" Type="http://schemas.openxmlformats.org/officeDocument/2006/relationships/image" Target="../media/image15.gif"/><Relationship Id="rId10" Type="http://schemas.openxmlformats.org/officeDocument/2006/relationships/image" Target="../media/image20.png"/><Relationship Id="rId4" Type="http://schemas.openxmlformats.org/officeDocument/2006/relationships/image" Target="../media/image14.wmf"/><Relationship Id="rId9" Type="http://schemas.openxmlformats.org/officeDocument/2006/relationships/image" Target="../media/image1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oleObject" Target="../embeddings/oleObject2.bin"/><Relationship Id="rId7" Type="http://schemas.openxmlformats.org/officeDocument/2006/relationships/image" Target="../media/image22.gi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10" Type="http://schemas.openxmlformats.org/officeDocument/2006/relationships/image" Target="../media/image25.gif"/><Relationship Id="rId4" Type="http://schemas.openxmlformats.org/officeDocument/2006/relationships/image" Target="../media/image14.wmf"/><Relationship Id="rId9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6.gif"/><Relationship Id="rId7" Type="http://schemas.openxmlformats.org/officeDocument/2006/relationships/image" Target="../media/image3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10" Type="http://schemas.openxmlformats.org/officeDocument/2006/relationships/image" Target="../media/image5.png"/><Relationship Id="rId4" Type="http://schemas.openxmlformats.org/officeDocument/2006/relationships/image" Target="../media/image27.gif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oleObject" Target="../embeddings/oleObject3.bin"/><Relationship Id="rId7" Type="http://schemas.openxmlformats.org/officeDocument/2006/relationships/image" Target="../media/image33.gi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10" Type="http://schemas.openxmlformats.org/officeDocument/2006/relationships/image" Target="../media/image20.png"/><Relationship Id="rId4" Type="http://schemas.openxmlformats.org/officeDocument/2006/relationships/image" Target="../media/image14.wmf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gif"/><Relationship Id="rId7" Type="http://schemas.openxmlformats.org/officeDocument/2006/relationships/image" Target="../media/image3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gif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oleObject" Target="../embeddings/oleObject4.bin"/><Relationship Id="rId7" Type="http://schemas.openxmlformats.org/officeDocument/2006/relationships/image" Target="../media/image43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2.jpeg"/><Relationship Id="rId11" Type="http://schemas.openxmlformats.org/officeDocument/2006/relationships/image" Target="../media/image45.jpeg"/><Relationship Id="rId5" Type="http://schemas.openxmlformats.org/officeDocument/2006/relationships/image" Target="../media/image41.jpeg"/><Relationship Id="rId10" Type="http://schemas.microsoft.com/office/2007/relationships/hdphoto" Target="../media/hdphoto3.wdp"/><Relationship Id="rId4" Type="http://schemas.openxmlformats.org/officeDocument/2006/relationships/image" Target="../media/image14.wmf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B666FC-BF89-4586-8BB3-70399FCA93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สี่เหลี่ยมผืนผ้า 3"/>
          <p:cNvSpPr/>
          <p:nvPr/>
        </p:nvSpPr>
        <p:spPr>
          <a:xfrm>
            <a:off x="1480425" y="825183"/>
            <a:ext cx="672740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IrisUPC" pitchFamily="34" charset="-34"/>
              </a:rPr>
              <a:t>การออกกำลังกาย</a:t>
            </a:r>
          </a:p>
        </p:txBody>
      </p:sp>
      <p:sp>
        <p:nvSpPr>
          <p:cNvPr id="7" name="สี่เหลี่ยมผืนผ้า 4"/>
          <p:cNvSpPr/>
          <p:nvPr/>
        </p:nvSpPr>
        <p:spPr>
          <a:xfrm>
            <a:off x="71406" y="214290"/>
            <a:ext cx="79296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IrisUPC" pitchFamily="34" charset="-34"/>
              </a:rPr>
              <a:t>บทเรียนเพื่อการศึกษาวิชาสุขศึกษา</a:t>
            </a:r>
          </a:p>
        </p:txBody>
      </p:sp>
      <p:sp>
        <p:nvSpPr>
          <p:cNvPr id="8" name="สี่เหลี่ยมผืนผ้า 5"/>
          <p:cNvSpPr/>
          <p:nvPr/>
        </p:nvSpPr>
        <p:spPr>
          <a:xfrm>
            <a:off x="500034" y="1148348"/>
            <a:ext cx="23574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IrisUPC" pitchFamily="34" charset="-34"/>
              </a:rPr>
              <a:t>เรื่อง</a:t>
            </a:r>
          </a:p>
        </p:txBody>
      </p:sp>
      <p:sp>
        <p:nvSpPr>
          <p:cNvPr id="9" name="สี่เหลี่ยมผืนผ้า 6"/>
          <p:cNvSpPr/>
          <p:nvPr/>
        </p:nvSpPr>
        <p:spPr>
          <a:xfrm>
            <a:off x="8001024" y="5673059"/>
            <a:ext cx="4000528" cy="107721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th-TH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IrisUPC" pitchFamily="34" charset="-34"/>
              </a:rPr>
              <a:t>โดย ครูอนันต์   นุชเทศ</a:t>
            </a:r>
          </a:p>
          <a:p>
            <a:pPr algn="r"/>
            <a:r>
              <a:rPr lang="th-TH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IrisUPC" pitchFamily="34" charset="-34"/>
              </a:rPr>
              <a:t>ระดับชั้นประถมศึกษาปีที่ 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IrisUPC" pitchFamily="34" charset="-34"/>
              </a:rPr>
              <a:t>6</a:t>
            </a:r>
            <a:endParaRPr lang="th-TH" sz="3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IrisUPC" pitchFamily="34" charset="-34"/>
            </a:endParaRPr>
          </a:p>
        </p:txBody>
      </p:sp>
      <p:sp>
        <p:nvSpPr>
          <p:cNvPr id="10" name="สี่เหลี่ยมผืนผ้า 7"/>
          <p:cNvSpPr/>
          <p:nvPr/>
        </p:nvSpPr>
        <p:spPr>
          <a:xfrm>
            <a:off x="6091023" y="4964424"/>
            <a:ext cx="604810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IrisUPC" pitchFamily="34" charset="-34"/>
              </a:rPr>
              <a:t>โรงเรียน</a:t>
            </a:r>
            <a:r>
              <a:rPr lang="th-TH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IrisUPC" pitchFamily="34" charset="-34"/>
              </a:rPr>
              <a:t>เซนต์</a:t>
            </a:r>
            <a:r>
              <a:rPr lang="th-TH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IrisUPC" pitchFamily="34" charset="-34"/>
              </a:rPr>
              <a:t>ฟรัง</a:t>
            </a:r>
            <a:r>
              <a:rPr lang="th-TH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IrisUPC" pitchFamily="34" charset="-34"/>
              </a:rPr>
              <a:t>ซีสเซ</a:t>
            </a:r>
            <a:r>
              <a:rPr lang="th-TH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IrisUPC" pitchFamily="34" charset="-34"/>
              </a:rPr>
              <a:t>เวียร์จังหวัดนนทบุรี</a:t>
            </a:r>
          </a:p>
        </p:txBody>
      </p:sp>
      <p:pic>
        <p:nvPicPr>
          <p:cNvPr id="2050" name="Picture 2" descr="teodor exercise Transparent Background 512x512 | Cute gif, Cat exercise,  Yoga funny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835" y="5465712"/>
            <a:ext cx="1358537" cy="1358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Exercise Reduces Psoriasis &amp;gt; Dr. Health Clin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311" y="621792"/>
            <a:ext cx="4060386" cy="4164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appy March Run Sticker - Happy March Run Jogging Stickers">
            <a:extLst>
              <a:ext uri="{FF2B5EF4-FFF2-40B4-BE49-F238E27FC236}">
                <a16:creationId xmlns:a16="http://schemas.microsoft.com/office/drawing/2014/main" id="{57B9375B-77D1-4B91-838E-470155511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" y="2775732"/>
            <a:ext cx="6274361" cy="383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Exercise Text effect and logo design Word | TextStudio">
            <a:extLst>
              <a:ext uri="{FF2B5EF4-FFF2-40B4-BE49-F238E27FC236}">
                <a16:creationId xmlns:a16="http://schemas.microsoft.com/office/drawing/2014/main" id="{1B7AD0ED-E18D-4CB4-A1D5-4B9C2B13B1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58"/>
          <a:stretch/>
        </p:blipFill>
        <p:spPr bwMode="auto">
          <a:xfrm>
            <a:off x="4910328" y="1950591"/>
            <a:ext cx="3118043" cy="69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12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A0970D-3DC5-473B-8D48-E842149C76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สี่เหลี่ยมผืนผ้า 4">
            <a:extLst>
              <a:ext uri="{FF2B5EF4-FFF2-40B4-BE49-F238E27FC236}">
                <a16:creationId xmlns:a16="http://schemas.microsoft.com/office/drawing/2014/main" id="{205A6923-AD6D-4764-AAEE-A97A8EC742FF}"/>
              </a:ext>
            </a:extLst>
          </p:cNvPr>
          <p:cNvSpPr/>
          <p:nvPr/>
        </p:nvSpPr>
        <p:spPr>
          <a:xfrm>
            <a:off x="198230" y="1551610"/>
            <a:ext cx="4703532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หลักการออกกำลังกายเพื่อสุขภาพ </a:t>
            </a:r>
          </a:p>
        </p:txBody>
      </p:sp>
      <p:sp>
        <p:nvSpPr>
          <p:cNvPr id="11" name="สี่เหลี่ยมผืนผ้า 5">
            <a:extLst>
              <a:ext uri="{FF2B5EF4-FFF2-40B4-BE49-F238E27FC236}">
                <a16:creationId xmlns:a16="http://schemas.microsoft.com/office/drawing/2014/main" id="{136F764B-AAED-42D5-900A-29DC03EF43A2}"/>
              </a:ext>
            </a:extLst>
          </p:cNvPr>
          <p:cNvSpPr/>
          <p:nvPr/>
        </p:nvSpPr>
        <p:spPr>
          <a:xfrm>
            <a:off x="182880" y="2326408"/>
            <a:ext cx="6679856" cy="584775"/>
          </a:xfrm>
          <a:prstGeom prst="rect">
            <a:avLst/>
          </a:prstGeom>
          <a:solidFill>
            <a:srgbClr val="FF99FF">
              <a:alpha val="60000"/>
            </a:srgbClr>
          </a:solidFill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000066"/>
                </a:solidFill>
                <a:cs typeface="IrisUPC" pitchFamily="34" charset="-34"/>
              </a:rPr>
              <a:t>1. ออกกำลังกายเป็นประจำ อย่างน้อยสัปดาห์ละ 3 วัน </a:t>
            </a:r>
          </a:p>
        </p:txBody>
      </p:sp>
      <p:sp>
        <p:nvSpPr>
          <p:cNvPr id="14" name="สี่เหลี่ยมผืนผ้า 6">
            <a:extLst>
              <a:ext uri="{FF2B5EF4-FFF2-40B4-BE49-F238E27FC236}">
                <a16:creationId xmlns:a16="http://schemas.microsoft.com/office/drawing/2014/main" id="{FC1BBDE7-5299-44B4-9FCF-2CB1D035530A}"/>
              </a:ext>
            </a:extLst>
          </p:cNvPr>
          <p:cNvSpPr/>
          <p:nvPr/>
        </p:nvSpPr>
        <p:spPr>
          <a:xfrm>
            <a:off x="182880" y="2907619"/>
            <a:ext cx="6679856" cy="584775"/>
          </a:xfrm>
          <a:prstGeom prst="rect">
            <a:avLst/>
          </a:prstGeom>
          <a:solidFill>
            <a:srgbClr val="FF99FF">
              <a:alpha val="60000"/>
            </a:srgbClr>
          </a:solidFill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000066"/>
                </a:solidFill>
                <a:cs typeface="IrisUPC" pitchFamily="34" charset="-34"/>
              </a:rPr>
              <a:t>2. ออกกำลังกายครั้งละ 30 นาที </a:t>
            </a:r>
          </a:p>
        </p:txBody>
      </p:sp>
      <p:sp>
        <p:nvSpPr>
          <p:cNvPr id="15" name="สี่เหลี่ยมผืนผ้า 7">
            <a:extLst>
              <a:ext uri="{FF2B5EF4-FFF2-40B4-BE49-F238E27FC236}">
                <a16:creationId xmlns:a16="http://schemas.microsoft.com/office/drawing/2014/main" id="{8FDEDC72-1605-4234-B71C-6F49E72A1988}"/>
              </a:ext>
            </a:extLst>
          </p:cNvPr>
          <p:cNvSpPr/>
          <p:nvPr/>
        </p:nvSpPr>
        <p:spPr>
          <a:xfrm>
            <a:off x="182880" y="3492570"/>
            <a:ext cx="6679856" cy="584775"/>
          </a:xfrm>
          <a:prstGeom prst="rect">
            <a:avLst/>
          </a:prstGeom>
          <a:solidFill>
            <a:srgbClr val="FF99FF">
              <a:alpha val="60000"/>
            </a:srgbClr>
          </a:solidFill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000066"/>
                </a:solidFill>
                <a:cs typeface="IrisUPC" pitchFamily="34" charset="-34"/>
              </a:rPr>
              <a:t>3 ออกกำลังกายแบบค่อยเป็นค่อยไป </a:t>
            </a:r>
          </a:p>
        </p:txBody>
      </p:sp>
      <p:sp>
        <p:nvSpPr>
          <p:cNvPr id="16" name="สี่เหลี่ยมผืนผ้า 8">
            <a:extLst>
              <a:ext uri="{FF2B5EF4-FFF2-40B4-BE49-F238E27FC236}">
                <a16:creationId xmlns:a16="http://schemas.microsoft.com/office/drawing/2014/main" id="{AD88F510-96D6-466A-9DC0-51EE1576D607}"/>
              </a:ext>
            </a:extLst>
          </p:cNvPr>
          <p:cNvSpPr/>
          <p:nvPr/>
        </p:nvSpPr>
        <p:spPr>
          <a:xfrm>
            <a:off x="182880" y="4072952"/>
            <a:ext cx="6679856" cy="1077218"/>
          </a:xfrm>
          <a:prstGeom prst="rect">
            <a:avLst/>
          </a:prstGeom>
          <a:solidFill>
            <a:srgbClr val="FF99FF">
              <a:alpha val="60000"/>
            </a:srgbClr>
          </a:solidFill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000066"/>
                </a:solidFill>
                <a:cs typeface="IrisUPC" pitchFamily="34" charset="-34"/>
              </a:rPr>
              <a:t>4. อบอุ่นร่างกายก่อนออกกำลังกายและผ่อนคลายกล้าม</a:t>
            </a:r>
          </a:p>
          <a:p>
            <a:r>
              <a:rPr lang="th-TH" sz="3200" b="1" dirty="0">
                <a:solidFill>
                  <a:srgbClr val="000066"/>
                </a:solidFill>
                <a:cs typeface="IrisUPC" pitchFamily="34" charset="-34"/>
              </a:rPr>
              <a:t>    เนื้อหลังออกกำลังกาย </a:t>
            </a:r>
          </a:p>
        </p:txBody>
      </p:sp>
      <p:sp>
        <p:nvSpPr>
          <p:cNvPr id="17" name="สี่เหลี่ยมผืนผ้า 10">
            <a:extLst>
              <a:ext uri="{FF2B5EF4-FFF2-40B4-BE49-F238E27FC236}">
                <a16:creationId xmlns:a16="http://schemas.microsoft.com/office/drawing/2014/main" id="{8EAB7329-9C33-44C3-AC30-DBAB0B6D538A}"/>
              </a:ext>
            </a:extLst>
          </p:cNvPr>
          <p:cNvSpPr/>
          <p:nvPr/>
        </p:nvSpPr>
        <p:spPr>
          <a:xfrm>
            <a:off x="182880" y="5144994"/>
            <a:ext cx="6679856" cy="1077218"/>
          </a:xfrm>
          <a:prstGeom prst="rect">
            <a:avLst/>
          </a:prstGeom>
          <a:solidFill>
            <a:srgbClr val="FF99FF">
              <a:alpha val="60000"/>
            </a:srgbClr>
          </a:solidFill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000066"/>
                </a:solidFill>
                <a:cs typeface="IrisUPC" pitchFamily="34" charset="-34"/>
              </a:rPr>
              <a:t>5. ออกกำลังกายให้เหมาะสมกับวัย เพศ อายุ และสภาพ</a:t>
            </a:r>
          </a:p>
          <a:p>
            <a:r>
              <a:rPr lang="th-TH" sz="3200" b="1" dirty="0">
                <a:solidFill>
                  <a:srgbClr val="000066"/>
                </a:solidFill>
                <a:cs typeface="IrisUPC" pitchFamily="34" charset="-34"/>
              </a:rPr>
              <a:t>    ร่างกาย </a:t>
            </a:r>
          </a:p>
        </p:txBody>
      </p:sp>
      <p:pic>
        <p:nvPicPr>
          <p:cNvPr id="18" name="Picture 2" descr="teodor exercise Transparent Background 512x512 | Cute gif, Cat exercise,  Yoga funny">
            <a:extLst>
              <a:ext uri="{FF2B5EF4-FFF2-40B4-BE49-F238E27FC236}">
                <a16:creationId xmlns:a16="http://schemas.microsoft.com/office/drawing/2014/main" id="{E9C88A87-0624-4F75-92DE-215B598464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548" y="1659423"/>
            <a:ext cx="4876800" cy="4876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in on kvd">
            <a:extLst>
              <a:ext uri="{FF2B5EF4-FFF2-40B4-BE49-F238E27FC236}">
                <a16:creationId xmlns:a16="http://schemas.microsoft.com/office/drawing/2014/main" id="{447EACEC-67FE-461E-AF55-1FDCA40C51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668" y="2311128"/>
            <a:ext cx="3400561" cy="3400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teodor exercise Transparent Background 512x512 | Cat exercise, Cartoon art,  Cute gif">
            <a:extLst>
              <a:ext uri="{FF2B5EF4-FFF2-40B4-BE49-F238E27FC236}">
                <a16:creationId xmlns:a16="http://schemas.microsoft.com/office/drawing/2014/main" id="{1950B6E8-3FBD-40C7-86B3-7D85493D75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028" y="2813323"/>
            <a:ext cx="2898367" cy="2898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teodor exercise Transparent Background 512x512 | Cute gif, Funny gif,  Pretty gif">
            <a:extLst>
              <a:ext uri="{FF2B5EF4-FFF2-40B4-BE49-F238E27FC236}">
                <a16:creationId xmlns:a16="http://schemas.microsoft.com/office/drawing/2014/main" id="{63461F0B-6F14-451B-BFF9-E56A7A6C89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736" y="987157"/>
            <a:ext cx="5425104" cy="5425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teodor exercise Transparent Background 512x512 | Cute doodles, Pusheen  cute, Cat exercise">
            <a:extLst>
              <a:ext uri="{FF2B5EF4-FFF2-40B4-BE49-F238E27FC236}">
                <a16:creationId xmlns:a16="http://schemas.microsoft.com/office/drawing/2014/main" id="{7F209E6E-F106-4F7E-8544-52DC3A9F41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498" y="1553697"/>
            <a:ext cx="4876800" cy="4876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teodor exercise Transparent Background 512x512 | Cat exercise, Pusheen  cute, Animated characters">
            <a:extLst>
              <a:ext uri="{FF2B5EF4-FFF2-40B4-BE49-F238E27FC236}">
                <a16:creationId xmlns:a16="http://schemas.microsoft.com/office/drawing/2014/main" id="{DD785942-7FFD-4DAF-8EEC-84285737BF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268" y="2195689"/>
            <a:ext cx="4876800" cy="4876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Warming Up | Motion design animation, Vector animation, Character design  animation">
            <a:extLst>
              <a:ext uri="{FF2B5EF4-FFF2-40B4-BE49-F238E27FC236}">
                <a16:creationId xmlns:a16="http://schemas.microsoft.com/office/drawing/2014/main" id="{B2B65D9F-F130-4EC7-863C-7F06CE7ADC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548" y="1590117"/>
            <a:ext cx="4876800" cy="511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FF3B085-43D0-4655-8371-9F20C58FB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4756" y="131317"/>
            <a:ext cx="635566" cy="609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74812" y="196556"/>
            <a:ext cx="11900605" cy="1077218"/>
          </a:xfrm>
          <a:prstGeom prst="rect">
            <a:avLst/>
          </a:prstGeom>
          <a:solidFill>
            <a:srgbClr val="BDD7EE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th-TH" sz="3200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cs typeface="IrisUPC" pitchFamily="34" charset="-34"/>
              </a:rPr>
              <a:t>                                     หมายถึง การเคลื่อนไหวส่วนต่างๆ ของร่างกายและออกแรงทำกิจกรรม</a:t>
            </a:r>
          </a:p>
          <a:p>
            <a:r>
              <a:rPr lang="th-TH" sz="3200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cs typeface="IrisUPC" pitchFamily="34" charset="-34"/>
              </a:rPr>
              <a:t>อย่างต่อเนื่องเป็นเวลานาน ซึ่งสามารถปฏิบัติได้หลายรูปแบบ เช่น เล่นกีฬา เล่นเกม บริหารร่างกาย</a:t>
            </a:r>
          </a:p>
        </p:txBody>
      </p:sp>
      <p:sp>
        <p:nvSpPr>
          <p:cNvPr id="12" name="สี่เหลี่ยมผืนผ้า 9"/>
          <p:cNvSpPr/>
          <p:nvPr/>
        </p:nvSpPr>
        <p:spPr>
          <a:xfrm>
            <a:off x="182880" y="71120"/>
            <a:ext cx="4929222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sz="5000" b="1" dirty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IrisUPC" pitchFamily="34" charset="-34"/>
              </a:rPr>
              <a:t>การออกกำลังกาย</a:t>
            </a:r>
          </a:p>
        </p:txBody>
      </p:sp>
    </p:spTree>
    <p:extLst>
      <p:ext uri="{BB962C8B-B14F-4D97-AF65-F5344CB8AC3E}">
        <p14:creationId xmlns:p14="http://schemas.microsoft.com/office/powerpoint/2010/main" val="240622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9874BA6-07EB-4807-AF49-CA8A2F85B3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7CAC73E-8927-4CF7-9E6F-D79B904A4B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3657400"/>
              </p:ext>
            </p:extLst>
          </p:nvPr>
        </p:nvGraphicFramePr>
        <p:xfrm>
          <a:off x="-1" y="-1"/>
          <a:ext cx="1219199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r:id="rId3" imgW="16253640" imgH="9142560" progId="">
                  <p:embed/>
                </p:oleObj>
              </mc:Choice>
              <mc:Fallback>
                <p:oleObj r:id="rId3" imgW="16253640" imgH="9142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" y="-1"/>
                        <a:ext cx="1219199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สี่เหลี่ยมผืนผ้า 3"/>
          <p:cNvSpPr/>
          <p:nvPr/>
        </p:nvSpPr>
        <p:spPr>
          <a:xfrm>
            <a:off x="6355944" y="5051104"/>
            <a:ext cx="58506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000066"/>
                </a:solidFill>
                <a:cs typeface="IrisUPC" pitchFamily="34" charset="-34"/>
              </a:rPr>
              <a:t> 10. ผู้สูงอายุ หญิงมีครรภ์ ผู้มีโรคประจำตัว </a:t>
            </a:r>
          </a:p>
          <a:p>
            <a:r>
              <a:rPr lang="th-TH" sz="3200" b="1" dirty="0">
                <a:solidFill>
                  <a:srgbClr val="000066"/>
                </a:solidFill>
                <a:cs typeface="IrisUPC" pitchFamily="34" charset="-34"/>
              </a:rPr>
              <a:t>       ต้องตรวจสุขภาพก่อนออกกำลังกาย </a:t>
            </a:r>
          </a:p>
        </p:txBody>
      </p:sp>
      <p:sp>
        <p:nvSpPr>
          <p:cNvPr id="10" name="สี่เหลี่ยมผืนผ้า 6"/>
          <p:cNvSpPr/>
          <p:nvPr/>
        </p:nvSpPr>
        <p:spPr>
          <a:xfrm>
            <a:off x="6355943" y="1809245"/>
            <a:ext cx="46440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000066"/>
                </a:solidFill>
                <a:cs typeface="IrisUPC" pitchFamily="34" charset="-34"/>
              </a:rPr>
              <a:t> 6. ออกกำลังกายที่ให้ความสนุกสนาน </a:t>
            </a:r>
            <a:endParaRPr lang="th-TH" sz="3200" dirty="0">
              <a:solidFill>
                <a:srgbClr val="000066"/>
              </a:solidFill>
            </a:endParaRPr>
          </a:p>
        </p:txBody>
      </p:sp>
      <p:sp>
        <p:nvSpPr>
          <p:cNvPr id="11" name="สี่เหลี่ยมผืนผ้า 7"/>
          <p:cNvSpPr/>
          <p:nvPr/>
        </p:nvSpPr>
        <p:spPr>
          <a:xfrm>
            <a:off x="6355945" y="2372996"/>
            <a:ext cx="58360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000066"/>
                </a:solidFill>
                <a:cs typeface="IrisUPC" pitchFamily="34" charset="-34"/>
              </a:rPr>
              <a:t> 7. แต่งกายให้เหมาะสมกับกับชนิดของการออก</a:t>
            </a:r>
          </a:p>
          <a:p>
            <a:r>
              <a:rPr lang="th-TH" sz="3200" b="1" dirty="0">
                <a:solidFill>
                  <a:srgbClr val="000066"/>
                </a:solidFill>
                <a:cs typeface="IrisUPC" pitchFamily="34" charset="-34"/>
              </a:rPr>
              <a:t>     กำลังกาย </a:t>
            </a:r>
            <a:endParaRPr lang="th-TH" sz="3200" dirty="0">
              <a:solidFill>
                <a:srgbClr val="000066"/>
              </a:solidFill>
            </a:endParaRPr>
          </a:p>
        </p:txBody>
      </p:sp>
      <p:sp>
        <p:nvSpPr>
          <p:cNvPr id="12" name="สี่เหลี่ยมผืนผ้า 8"/>
          <p:cNvSpPr/>
          <p:nvPr/>
        </p:nvSpPr>
        <p:spPr>
          <a:xfrm>
            <a:off x="6355944" y="3394600"/>
            <a:ext cx="58360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000066"/>
                </a:solidFill>
                <a:cs typeface="IrisUPC" pitchFamily="34" charset="-34"/>
              </a:rPr>
              <a:t> 8. ออกกำลังกายในสถานที่ปลอดภัยเหมาะสม </a:t>
            </a:r>
          </a:p>
          <a:p>
            <a:r>
              <a:rPr lang="th-TH" sz="3200" b="1" dirty="0">
                <a:solidFill>
                  <a:srgbClr val="000066"/>
                </a:solidFill>
                <a:cs typeface="IrisUPC" pitchFamily="34" charset="-34"/>
              </a:rPr>
              <a:t>     ไม่เสี่ยงต่อการเกิดอันตราย </a:t>
            </a:r>
            <a:endParaRPr lang="th-TH" sz="3200" dirty="0">
              <a:solidFill>
                <a:srgbClr val="000066"/>
              </a:solidFill>
            </a:endParaRPr>
          </a:p>
        </p:txBody>
      </p:sp>
      <p:sp>
        <p:nvSpPr>
          <p:cNvPr id="13" name="สี่เหลี่ยมผืนผ้า 10"/>
          <p:cNvSpPr/>
          <p:nvPr/>
        </p:nvSpPr>
        <p:spPr>
          <a:xfrm>
            <a:off x="6355943" y="4412187"/>
            <a:ext cx="46025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>
                <a:solidFill>
                  <a:srgbClr val="000066"/>
                </a:solidFill>
                <a:cs typeface="IrisUPC" pitchFamily="34" charset="-34"/>
              </a:rPr>
              <a:t> 9. ควรออกกำลังกายหลากหลายชนิด</a:t>
            </a:r>
            <a:endParaRPr lang="th-TH" sz="3200" dirty="0">
              <a:solidFill>
                <a:srgbClr val="000066"/>
              </a:solidFill>
            </a:endParaRPr>
          </a:p>
        </p:txBody>
      </p:sp>
      <p:sp>
        <p:nvSpPr>
          <p:cNvPr id="14" name="สี่เหลี่ยมผืนผ้า 4"/>
          <p:cNvSpPr/>
          <p:nvPr/>
        </p:nvSpPr>
        <p:spPr>
          <a:xfrm>
            <a:off x="7166828" y="808195"/>
            <a:ext cx="4703532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หลักการออกกำลังกายเพื่อสุขภาพ </a:t>
            </a:r>
          </a:p>
        </p:txBody>
      </p:sp>
      <p:pic>
        <p:nvPicPr>
          <p:cNvPr id="6150" name="Picture 6" descr="teodor exercise Transparent Background 512x512 | สติกเกอร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367" y="1342068"/>
            <a:ext cx="4876800" cy="4876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 rotWithShape="1">
          <a:blip r:embed="rId6"/>
          <a:srcRect l="9145" t="15378" b="20240"/>
          <a:stretch/>
        </p:blipFill>
        <p:spPr bwMode="auto">
          <a:xfrm>
            <a:off x="360502" y="1780371"/>
            <a:ext cx="5501691" cy="4771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2" name="Picture 8" descr="Lightning Bolt by Sibin K Devassia on Dribbbl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01" y="1792563"/>
            <a:ext cx="5501691" cy="477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Workout | Motion design animation, Animated gift, Animation tutoria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70" y="1792563"/>
            <a:ext cx="5501691" cy="477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My little man is gonna get his Justin Bieber pump on this summer at the  beach.. so watch out tiny… | Motion design animation, Animation design,  Animation walk cycl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81" y="1509204"/>
            <a:ext cx="5525742" cy="505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E6761B3-DFB3-492C-A2FE-1ED9B28EB9A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33" y="22779"/>
            <a:ext cx="3262824" cy="1232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782254-5E2D-41BF-88F2-0E1378140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4756" y="103885"/>
            <a:ext cx="635566" cy="609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01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1BFCAF5-D066-4A15-B794-67DA6F888F1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511128"/>
            <a:ext cx="11841582" cy="4513751"/>
          </a:xfrm>
          <a:prstGeom prst="rect">
            <a:avLst/>
          </a:prstGeom>
        </p:spPr>
      </p:pic>
      <p:sp>
        <p:nvSpPr>
          <p:cNvPr id="21" name="สี่เหลี่ยมผืนผ้า 4"/>
          <p:cNvSpPr/>
          <p:nvPr/>
        </p:nvSpPr>
        <p:spPr>
          <a:xfrm>
            <a:off x="162560" y="695756"/>
            <a:ext cx="3926925" cy="646331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h-TH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IrisUPC" pitchFamily="34" charset="-34"/>
              </a:rPr>
              <a:t>ขั้นตอนการออกกำลังกาย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5519" y="1511129"/>
            <a:ext cx="26677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u="sng" dirty="0">
                <a:solidFill>
                  <a:srgbClr val="800080"/>
                </a:solidFill>
                <a:cs typeface="IrisUPC" pitchFamily="34" charset="-34"/>
              </a:rPr>
              <a:t>1. การอบอุ่นร่างกาย</a:t>
            </a:r>
            <a:r>
              <a:rPr lang="th-TH" sz="3200" b="1" dirty="0">
                <a:solidFill>
                  <a:srgbClr val="800080"/>
                </a:solidFill>
                <a:cs typeface="IrisUPC" pitchFamily="34" charset="-34"/>
              </a:rPr>
              <a:t> </a:t>
            </a:r>
            <a:endParaRPr lang="en-US" sz="3200" b="1" dirty="0">
              <a:solidFill>
                <a:srgbClr val="800080"/>
              </a:solidFill>
              <a:cs typeface="IrisUPC" pitchFamily="34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76549" y="1541906"/>
            <a:ext cx="2693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u="sng" dirty="0">
                <a:solidFill>
                  <a:srgbClr val="800080"/>
                </a:solidFill>
                <a:cs typeface="IrisUPC" pitchFamily="34" charset="-34"/>
              </a:rPr>
              <a:t>2. การออกกำลังกาย</a:t>
            </a:r>
            <a:r>
              <a:rPr lang="th-TH" sz="3200" b="1" dirty="0">
                <a:solidFill>
                  <a:srgbClr val="800080"/>
                </a:solidFill>
                <a:cs typeface="IrisUPC" pitchFamily="34" charset="-34"/>
              </a:rPr>
              <a:t>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624172" y="1511129"/>
            <a:ext cx="3400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u="sng" dirty="0">
                <a:solidFill>
                  <a:srgbClr val="800080"/>
                </a:solidFill>
                <a:cs typeface="IrisUPC" pitchFamily="34" charset="-34"/>
              </a:rPr>
              <a:t>3. การผ่อนคลายกล้ามเนื้อ</a:t>
            </a:r>
            <a:r>
              <a:rPr lang="th-TH" sz="3200" b="1" dirty="0">
                <a:solidFill>
                  <a:srgbClr val="800080"/>
                </a:solidFill>
                <a:cs typeface="IrisUPC" pitchFamily="34" charset="-34"/>
              </a:rPr>
              <a:t> </a:t>
            </a:r>
            <a:endParaRPr lang="en-US" sz="3200" b="1" dirty="0">
              <a:solidFill>
                <a:srgbClr val="800080"/>
              </a:solidFill>
              <a:cs typeface="IrisUPC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F304D9-8AB0-48E9-AC8D-CA733DA59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4756" y="103885"/>
            <a:ext cx="635566" cy="609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03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3430D0-9E71-42BC-BBF0-CC8BCEFDB53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9DFD0942-DAB7-4078-A184-68EE28EB71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1420432"/>
              </p:ext>
            </p:extLst>
          </p:nvPr>
        </p:nvGraphicFramePr>
        <p:xfrm>
          <a:off x="-1" y="-1"/>
          <a:ext cx="1219199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r:id="rId3" imgW="16253640" imgH="9142560" progId="">
                  <p:embed/>
                </p:oleObj>
              </mc:Choice>
              <mc:Fallback>
                <p:oleObj r:id="rId3" imgW="16253640" imgH="9142560" progId="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57CAC73E-8927-4CF7-9E6F-D79B904A4B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" y="-1"/>
                        <a:ext cx="1219199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สี่เหลี่ยมผืนผ้า 3"/>
          <p:cNvSpPr/>
          <p:nvPr/>
        </p:nvSpPr>
        <p:spPr>
          <a:xfrm>
            <a:off x="6489849" y="1258780"/>
            <a:ext cx="5572164" cy="584775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ขั้นตอนที่ 1 การอบอุ่นร่างกาย (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Warm up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)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</a:t>
            </a:r>
            <a:endParaRPr lang="th-TH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</p:txBody>
      </p:sp>
      <p:sp>
        <p:nvSpPr>
          <p:cNvPr id="9" name="สี่เหลี่ยมผืนผ้า 4"/>
          <p:cNvSpPr/>
          <p:nvPr/>
        </p:nvSpPr>
        <p:spPr>
          <a:xfrm>
            <a:off x="210313" y="2015770"/>
            <a:ext cx="11833770" cy="4708981"/>
          </a:xfrm>
          <a:prstGeom prst="rect">
            <a:avLst/>
          </a:prstGeom>
          <a:solidFill>
            <a:srgbClr val="FF99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th-TH" sz="3000" b="1" dirty="0">
                <a:solidFill>
                  <a:srgbClr val="000066"/>
                </a:solidFill>
                <a:cs typeface="IrisUPC" pitchFamily="34" charset="-34"/>
              </a:rPr>
              <a:t>       </a:t>
            </a:r>
            <a:r>
              <a:rPr lang="en-US" sz="3000" b="1" dirty="0">
                <a:solidFill>
                  <a:srgbClr val="000066"/>
                </a:solidFill>
                <a:cs typeface="IrisUPC" pitchFamily="34" charset="-34"/>
              </a:rPr>
              <a:t>                     </a:t>
            </a:r>
            <a:r>
              <a:rPr lang="th-TH" sz="3000" b="1" dirty="0">
                <a:solidFill>
                  <a:srgbClr val="000066"/>
                </a:solidFill>
                <a:cs typeface="IrisUPC" pitchFamily="34" charset="-34"/>
              </a:rPr>
              <a:t>				</a:t>
            </a:r>
            <a:r>
              <a:rPr lang="en-US" sz="3000" b="1" dirty="0">
                <a:solidFill>
                  <a:srgbClr val="000066"/>
                </a:solidFill>
                <a:cs typeface="IrisUPC" pitchFamily="34" charset="-34"/>
              </a:rPr>
              <a:t>         </a:t>
            </a:r>
            <a:r>
              <a:rPr lang="th-TH" sz="3000" b="1" dirty="0">
                <a:solidFill>
                  <a:srgbClr val="000066"/>
                </a:solidFill>
                <a:cs typeface="IrisUPC" pitchFamily="34" charset="-34"/>
              </a:rPr>
              <a:t> เพื่อปรับร่างกายให้พร้อม</a:t>
            </a:r>
            <a:r>
              <a:rPr lang="en-US" sz="3000" b="1" dirty="0">
                <a:solidFill>
                  <a:srgbClr val="000066"/>
                </a:solidFill>
                <a:cs typeface="IrisUPC" pitchFamily="34" charset="-34"/>
              </a:rPr>
              <a:t> </a:t>
            </a:r>
            <a:r>
              <a:rPr lang="th-TH" sz="3000" b="1" dirty="0">
                <a:solidFill>
                  <a:srgbClr val="000066"/>
                </a:solidFill>
                <a:cs typeface="IrisUPC" pitchFamily="34" charset="-34"/>
              </a:rPr>
              <a:t>ก่อนที่จะออกกำลัง</a:t>
            </a:r>
            <a:r>
              <a:rPr lang="th-TH" sz="3000" b="1" dirty="0" err="1">
                <a:solidFill>
                  <a:srgbClr val="000066"/>
                </a:solidFill>
                <a:cs typeface="IrisUPC" pitchFamily="34" charset="-34"/>
              </a:rPr>
              <a:t>จริงๆ</a:t>
            </a:r>
            <a:r>
              <a:rPr lang="th-TH" sz="3000" b="1" dirty="0">
                <a:solidFill>
                  <a:srgbClr val="000066"/>
                </a:solidFill>
                <a:cs typeface="IrisUPC" pitchFamily="34" charset="-34"/>
              </a:rPr>
              <a:t> </a:t>
            </a:r>
            <a:endParaRPr lang="en-US" sz="3000" b="1" dirty="0">
              <a:solidFill>
                <a:srgbClr val="000066"/>
              </a:solidFill>
              <a:cs typeface="IrisUPC" pitchFamily="34" charset="-34"/>
            </a:endParaRPr>
          </a:p>
          <a:p>
            <a:r>
              <a:rPr lang="en-US" sz="3000" b="1" dirty="0">
                <a:solidFill>
                  <a:srgbClr val="000066"/>
                </a:solidFill>
                <a:cs typeface="IrisUPC" pitchFamily="34" charset="-34"/>
              </a:rPr>
              <a:t>                           </a:t>
            </a:r>
            <a:r>
              <a:rPr lang="th-TH" sz="3000" b="1" dirty="0">
                <a:solidFill>
                  <a:srgbClr val="000066"/>
                </a:solidFill>
                <a:cs typeface="IrisUPC" pitchFamily="34" charset="-34"/>
              </a:rPr>
              <a:t>		            ทำให้มีการเพิ่มอุณหภูมิของกล้ามเนื้อ ลดการยึดตึงของกล้ามเนื้อ</a:t>
            </a:r>
            <a:r>
              <a:rPr lang="en-US" sz="3000" b="1" dirty="0">
                <a:solidFill>
                  <a:srgbClr val="000066"/>
                </a:solidFill>
                <a:cs typeface="IrisUPC" pitchFamily="34" charset="-34"/>
              </a:rPr>
              <a:t>  </a:t>
            </a:r>
          </a:p>
          <a:p>
            <a:r>
              <a:rPr lang="en-US" sz="3000" b="1" dirty="0">
                <a:solidFill>
                  <a:srgbClr val="000066"/>
                </a:solidFill>
                <a:cs typeface="IrisUPC" pitchFamily="34" charset="-34"/>
              </a:rPr>
              <a:t>                           </a:t>
            </a:r>
            <a:r>
              <a:rPr lang="th-TH" sz="3000" b="1" dirty="0">
                <a:solidFill>
                  <a:srgbClr val="000066"/>
                </a:solidFill>
                <a:cs typeface="IrisUPC" pitchFamily="34" charset="-34"/>
              </a:rPr>
              <a:t>	                       ให้การหดตัวของกล้ามเนื้อมีประสิทธิภาพที่ดียิ่งขึ้น  ลดความเสี่ยง</a:t>
            </a:r>
          </a:p>
          <a:p>
            <a:r>
              <a:rPr lang="th-TH" sz="3000" b="1" dirty="0">
                <a:solidFill>
                  <a:srgbClr val="000066"/>
                </a:solidFill>
                <a:cs typeface="IrisUPC" pitchFamily="34" charset="-34"/>
              </a:rPr>
              <a:t>                              		            ต่อการเกิดการบาดเจ็บ   และเป็นสัญญาณเตือนล่วงหน้าให้ข้อต่อ</a:t>
            </a:r>
          </a:p>
          <a:p>
            <a:r>
              <a:rPr lang="th-TH" sz="3000" b="1" dirty="0">
                <a:solidFill>
                  <a:srgbClr val="000066"/>
                </a:solidFill>
                <a:cs typeface="IrisUPC" pitchFamily="34" charset="-34"/>
              </a:rPr>
              <a:t>                                                        เอ็น กล้ามเนื้อ ตลอดจนหัวใจและปอด </a:t>
            </a:r>
          </a:p>
          <a:p>
            <a:r>
              <a:rPr lang="th-TH" sz="3000" b="1" dirty="0">
                <a:solidFill>
                  <a:srgbClr val="000066"/>
                </a:solidFill>
                <a:cs typeface="IrisUPC" pitchFamily="34" charset="-34"/>
              </a:rPr>
              <a:t>                                                        ได้ทราบว่า อีกสักครู่จะต้องทำงานมากขึ้น  </a:t>
            </a:r>
          </a:p>
          <a:p>
            <a:r>
              <a:rPr lang="th-TH" sz="3000" b="1" dirty="0">
                <a:solidFill>
                  <a:srgbClr val="000066"/>
                </a:solidFill>
                <a:cs typeface="IrisUPC" pitchFamily="34" charset="-34"/>
              </a:rPr>
              <a:t>                                     			     การอบอุ่นร่างกายประกอบไปด้วย  </a:t>
            </a:r>
          </a:p>
          <a:p>
            <a:r>
              <a:rPr lang="th-TH" sz="3000" b="1" dirty="0">
                <a:solidFill>
                  <a:srgbClr val="000066"/>
                </a:solidFill>
                <a:cs typeface="IrisUPC" pitchFamily="34" charset="-34"/>
              </a:rPr>
              <a:t>                                                        การเคลื่อนไหวของร่างกายทุกส่วน </a:t>
            </a:r>
          </a:p>
          <a:p>
            <a:r>
              <a:rPr lang="th-TH" sz="3000" b="1" dirty="0">
                <a:solidFill>
                  <a:srgbClr val="000066"/>
                </a:solidFill>
                <a:cs typeface="IrisUPC" pitchFamily="34" charset="-34"/>
              </a:rPr>
              <a:t>                                                        การยืดกล้ามเนื้อและเอ็นของกล้ามเนื้อ</a:t>
            </a:r>
          </a:p>
          <a:p>
            <a:r>
              <a:rPr lang="th-TH" sz="3000" b="1" dirty="0">
                <a:solidFill>
                  <a:srgbClr val="000066"/>
                </a:solidFill>
                <a:cs typeface="IrisUPC" pitchFamily="34" charset="-34"/>
              </a:rPr>
              <a:t>                                                        มัดใหญ่ๆ ซึ่งใช้เวลาประมาณ 5-10 นาที</a:t>
            </a:r>
          </a:p>
        </p:txBody>
      </p:sp>
      <p:sp>
        <p:nvSpPr>
          <p:cNvPr id="10" name="สี่เหลี่ยมผืนผ้า 3">
            <a:extLst>
              <a:ext uri="{FF2B5EF4-FFF2-40B4-BE49-F238E27FC236}">
                <a16:creationId xmlns:a16="http://schemas.microsoft.com/office/drawing/2014/main" id="{65919B60-474F-4F75-8629-81E27050A8A4}"/>
              </a:ext>
            </a:extLst>
          </p:cNvPr>
          <p:cNvSpPr/>
          <p:nvPr/>
        </p:nvSpPr>
        <p:spPr>
          <a:xfrm rot="20746961">
            <a:off x="6191882" y="275448"/>
            <a:ext cx="3876675" cy="707886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ขั้นตอนการออกกำลังกาย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FECB906-C46C-4F86-B196-41679A38A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4756" y="103885"/>
            <a:ext cx="635566" cy="609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Exercise Text effect and logo design Word | TextStudio">
            <a:extLst>
              <a:ext uri="{FF2B5EF4-FFF2-40B4-BE49-F238E27FC236}">
                <a16:creationId xmlns:a16="http://schemas.microsoft.com/office/drawing/2014/main" id="{E1047B15-8750-40A1-B501-9DA2E0D5B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58"/>
          <a:stretch/>
        </p:blipFill>
        <p:spPr bwMode="auto">
          <a:xfrm>
            <a:off x="111678" y="146175"/>
            <a:ext cx="3118043" cy="69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Dance Dancing Sticker by FLEXERSIZE for iOS &amp; Android | GIPHY">
            <a:extLst>
              <a:ext uri="{FF2B5EF4-FFF2-40B4-BE49-F238E27FC236}">
                <a16:creationId xmlns:a16="http://schemas.microsoft.com/office/drawing/2014/main" id="{1B74231C-2BC8-4B48-93BB-EB19FDE777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76657" y="2187985"/>
            <a:ext cx="4199208" cy="470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ไอเดีย GIF น่ารัก 900+ รายการ | น่ารัก, สติกเกอร์, การ์ตูน">
            <a:extLst>
              <a:ext uri="{FF2B5EF4-FFF2-40B4-BE49-F238E27FC236}">
                <a16:creationId xmlns:a16="http://schemas.microsoft.com/office/drawing/2014/main" id="{656C0710-E872-4A63-9E20-F54C8A8E39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060" y="345868"/>
            <a:ext cx="1669901" cy="1669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3" name="Picture 25" descr="Leg Day Sticker by Mike_Graduate_Fitness for iOS &amp; Android | GIPHY">
            <a:extLst>
              <a:ext uri="{FF2B5EF4-FFF2-40B4-BE49-F238E27FC236}">
                <a16:creationId xmlns:a16="http://schemas.microsoft.com/office/drawing/2014/main" id="{C9912559-95F7-4D81-915F-2C01B60B4C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170" y="3999073"/>
            <a:ext cx="3031141" cy="3031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Squats — Trainer Plus">
            <a:extLst>
              <a:ext uri="{FF2B5EF4-FFF2-40B4-BE49-F238E27FC236}">
                <a16:creationId xmlns:a16="http://schemas.microsoft.com/office/drawing/2014/main" id="{7D7D3453-1138-4BA3-8893-B4727A3589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41" y="103885"/>
            <a:ext cx="5854645" cy="585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65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AFD0503-AD26-46B3-8E0B-38868CF527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1" name="สี่เหลี่ยมผืนผ้า 4"/>
          <p:cNvSpPr/>
          <p:nvPr/>
        </p:nvSpPr>
        <p:spPr>
          <a:xfrm>
            <a:off x="214282" y="1142984"/>
            <a:ext cx="3714776" cy="584775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ขั้นตอนที่ 2 การออกกำลังกาย</a:t>
            </a:r>
          </a:p>
        </p:txBody>
      </p:sp>
      <p:sp>
        <p:nvSpPr>
          <p:cNvPr id="22" name="สี่เหลี่ยมผืนผ้า 6"/>
          <p:cNvSpPr/>
          <p:nvPr/>
        </p:nvSpPr>
        <p:spPr>
          <a:xfrm>
            <a:off x="214282" y="1854813"/>
            <a:ext cx="5650941" cy="3046988"/>
          </a:xfrm>
          <a:prstGeom prst="rect">
            <a:avLst/>
          </a:prstGeom>
          <a:solidFill>
            <a:srgbClr val="FF99FF">
              <a:alpha val="69804"/>
            </a:srgbClr>
          </a:solidFill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000066"/>
                </a:solidFill>
                <a:cs typeface="IrisUPC" pitchFamily="34" charset="-34"/>
              </a:rPr>
              <a:t>        </a:t>
            </a:r>
            <a:r>
              <a:rPr lang="en-US" sz="3200" b="1" dirty="0">
                <a:solidFill>
                  <a:srgbClr val="000066"/>
                </a:solidFill>
                <a:cs typeface="IrisUPC" pitchFamily="34" charset="-34"/>
              </a:rPr>
              <a:t>    </a:t>
            </a:r>
            <a:r>
              <a:rPr lang="th-TH" sz="3200" b="1" dirty="0">
                <a:solidFill>
                  <a:srgbClr val="000066"/>
                </a:solidFill>
                <a:cs typeface="IrisUPC" pitchFamily="34" charset="-34"/>
              </a:rPr>
              <a:t>เป็นขั้นตอนการออกกำลังอย่างจริงจัง </a:t>
            </a:r>
            <a:endParaRPr lang="en-US" sz="3200" b="1" dirty="0">
              <a:solidFill>
                <a:srgbClr val="000066"/>
              </a:solidFill>
              <a:cs typeface="IrisUPC" pitchFamily="34" charset="-34"/>
            </a:endParaRPr>
          </a:p>
          <a:p>
            <a:r>
              <a:rPr lang="th-TH" sz="3200" b="1" dirty="0">
                <a:solidFill>
                  <a:srgbClr val="000066"/>
                </a:solidFill>
                <a:cs typeface="IrisUPC" pitchFamily="34" charset="-34"/>
              </a:rPr>
              <a:t>การออกกำลังกายนั้น</a:t>
            </a:r>
            <a:r>
              <a:rPr lang="en-US" sz="3200" b="1" dirty="0">
                <a:solidFill>
                  <a:srgbClr val="000066"/>
                </a:solidFill>
                <a:cs typeface="IrisUPC" pitchFamily="34" charset="-34"/>
              </a:rPr>
              <a:t> </a:t>
            </a:r>
            <a:r>
              <a:rPr lang="th-TH" sz="3200" b="1" dirty="0">
                <a:solidFill>
                  <a:srgbClr val="000066"/>
                </a:solidFill>
                <a:cs typeface="IrisUPC" pitchFamily="34" charset="-34"/>
              </a:rPr>
              <a:t>จะต้องเพียงพอที่จะทำให้</a:t>
            </a:r>
            <a:endParaRPr lang="en-US" sz="3200" b="1" dirty="0">
              <a:solidFill>
                <a:srgbClr val="000066"/>
              </a:solidFill>
              <a:cs typeface="IrisUPC" pitchFamily="34" charset="-34"/>
            </a:endParaRPr>
          </a:p>
          <a:p>
            <a:r>
              <a:rPr lang="th-TH" sz="3200" b="1" dirty="0">
                <a:solidFill>
                  <a:srgbClr val="000066"/>
                </a:solidFill>
                <a:cs typeface="IrisUPC" pitchFamily="34" charset="-34"/>
              </a:rPr>
              <a:t>ร่างกายเกิดการเผาผลาญพลังงานในร่างกาย      </a:t>
            </a:r>
            <a:endParaRPr lang="en-US" sz="3200" b="1" dirty="0">
              <a:solidFill>
                <a:srgbClr val="000066"/>
              </a:solidFill>
              <a:cs typeface="IrisUPC" pitchFamily="34" charset="-34"/>
            </a:endParaRPr>
          </a:p>
          <a:p>
            <a:r>
              <a:rPr lang="th-TH" sz="3200" b="1" dirty="0">
                <a:solidFill>
                  <a:srgbClr val="000066"/>
                </a:solidFill>
                <a:cs typeface="IrisUPC" pitchFamily="34" charset="-34"/>
              </a:rPr>
              <a:t>โดยใช้ออกซิเจนในอากาศ</a:t>
            </a:r>
            <a:r>
              <a:rPr lang="en-US" sz="3200" b="1" dirty="0">
                <a:solidFill>
                  <a:srgbClr val="000066"/>
                </a:solidFill>
                <a:cs typeface="IrisUPC" pitchFamily="34" charset="-34"/>
              </a:rPr>
              <a:t> </a:t>
            </a:r>
            <a:r>
              <a:rPr lang="th-TH" sz="3200" b="1" dirty="0">
                <a:solidFill>
                  <a:srgbClr val="000066"/>
                </a:solidFill>
                <a:cs typeface="IrisUPC" pitchFamily="34" charset="-34"/>
              </a:rPr>
              <a:t>เมื่อเราหายใจเข้าไป </a:t>
            </a:r>
            <a:endParaRPr lang="en-US" sz="3200" b="1" dirty="0">
              <a:solidFill>
                <a:srgbClr val="000066"/>
              </a:solidFill>
              <a:cs typeface="IrisUPC" pitchFamily="34" charset="-34"/>
            </a:endParaRPr>
          </a:p>
          <a:p>
            <a:r>
              <a:rPr lang="th-TH" sz="3200" b="1" dirty="0">
                <a:solidFill>
                  <a:srgbClr val="000066"/>
                </a:solidFill>
                <a:cs typeface="IrisUPC" pitchFamily="34" charset="-34"/>
              </a:rPr>
              <a:t>เพื่อทำให้เกิดพลังงาน  </a:t>
            </a:r>
            <a:r>
              <a:rPr lang="en-US" sz="3200" b="1" dirty="0">
                <a:solidFill>
                  <a:srgbClr val="000066"/>
                </a:solidFill>
                <a:cs typeface="IrisUPC" pitchFamily="34" charset="-34"/>
              </a:rPr>
              <a:t>  </a:t>
            </a:r>
            <a:r>
              <a:rPr lang="th-TH" sz="3200" b="1" dirty="0">
                <a:solidFill>
                  <a:srgbClr val="000066"/>
                </a:solidFill>
                <a:cs typeface="IrisUPC" pitchFamily="34" charset="-34"/>
              </a:rPr>
              <a:t>ผู้ออกกำลังกายควรใช้</a:t>
            </a:r>
            <a:endParaRPr lang="en-US" sz="3200" b="1" dirty="0">
              <a:solidFill>
                <a:srgbClr val="000066"/>
              </a:solidFill>
              <a:cs typeface="IrisUPC" pitchFamily="34" charset="-34"/>
            </a:endParaRPr>
          </a:p>
          <a:p>
            <a:r>
              <a:rPr lang="th-TH" sz="3200" b="1" dirty="0">
                <a:solidFill>
                  <a:srgbClr val="000066"/>
                </a:solidFill>
                <a:cs typeface="IrisUPC" pitchFamily="34" charset="-34"/>
              </a:rPr>
              <a:t>เวลาประมาณ 30 นาทีต่อวัน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744" y="1727759"/>
            <a:ext cx="4345905" cy="47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Deporte esporte sports GIF - Find on GIF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518" y="219661"/>
            <a:ext cx="3333750" cy="314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oy junge child kind enfant animation bebe fun tube gif anime animated  garçon cartoon, boy , junge , child , kind , enfant , bebe , fun , tube ,  gif , anime , animated , garçon , cartoon , animation - PicMix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22" y="4800963"/>
            <a:ext cx="2609850" cy="2295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n on Muslim Cartoons ( animated 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350" y="3632907"/>
            <a:ext cx="3664011" cy="3053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ssay on the Importance of Exercise for Good Health">
            <a:extLst>
              <a:ext uri="{FF2B5EF4-FFF2-40B4-BE49-F238E27FC236}">
                <a16:creationId xmlns:a16="http://schemas.microsoft.com/office/drawing/2014/main" id="{F70A208B-A70F-4459-8BB0-46432A8D9F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47" b="89876" l="3438" r="97750">
                        <a14:foregroundMark x1="15687" y1="46092" x2="6625" y2="46092"/>
                        <a14:foregroundMark x1="6625" y1="46092" x2="3438" y2="42984"/>
                        <a14:foregroundMark x1="87438" y1="44583" x2="92750" y2="46980"/>
                        <a14:foregroundMark x1="92750" y1="46980" x2="95563" y2="45471"/>
                        <a14:foregroundMark x1="92438" y1="63144" x2="97125" y2="65275"/>
                        <a14:foregroundMark x1="97125" y1="65275" x2="97750" y2="62700"/>
                        <a14:backgroundMark x1="42813" y1="20337" x2="42813" y2="20337"/>
                        <a14:backgroundMark x1="25813" y1="63677" x2="25813" y2="63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481" b="14518"/>
          <a:stretch/>
        </p:blipFill>
        <p:spPr bwMode="auto">
          <a:xfrm>
            <a:off x="214282" y="150252"/>
            <a:ext cx="3487706" cy="842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133F9F-D33F-4F5F-9CD3-319076C43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4756" y="103885"/>
            <a:ext cx="635566" cy="609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Exercise Text effect and logo design Word | TextStudio">
            <a:extLst>
              <a:ext uri="{FF2B5EF4-FFF2-40B4-BE49-F238E27FC236}">
                <a16:creationId xmlns:a16="http://schemas.microsoft.com/office/drawing/2014/main" id="{C101FFE8-7374-4A99-B3D9-83F9540F19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58"/>
          <a:stretch/>
        </p:blipFill>
        <p:spPr bwMode="auto">
          <a:xfrm>
            <a:off x="8183122" y="49649"/>
            <a:ext cx="3118043" cy="69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48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5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150960-8BD3-4835-9ECF-08601C1A007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DD822D85-8F64-4583-B02B-10F9A4F716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889432"/>
              </p:ext>
            </p:extLst>
          </p:nvPr>
        </p:nvGraphicFramePr>
        <p:xfrm>
          <a:off x="-1" y="0"/>
          <a:ext cx="12191999" cy="68668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r:id="rId3" imgW="16253640" imgH="9142560" progId="">
                  <p:embed/>
                </p:oleObj>
              </mc:Choice>
              <mc:Fallback>
                <p:oleObj r:id="rId3" imgW="16253640" imgH="9142560" progId="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57CAC73E-8927-4CF7-9E6F-D79B904A4B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" y="0"/>
                        <a:ext cx="12191999" cy="68668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สี่เหลี่ยมผืนผ้า 4"/>
          <p:cNvSpPr/>
          <p:nvPr/>
        </p:nvSpPr>
        <p:spPr>
          <a:xfrm>
            <a:off x="7099893" y="1632351"/>
            <a:ext cx="490400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000" b="1" dirty="0">
                <a:solidFill>
                  <a:srgbClr val="000066"/>
                </a:solidFill>
                <a:cs typeface="IrisUPC" pitchFamily="34" charset="-34"/>
              </a:rPr>
              <a:t>     คือการให้ร่างกายค่อยๆ ปรับตัวกลับคืน</a:t>
            </a:r>
          </a:p>
          <a:p>
            <a:r>
              <a:rPr lang="th-TH" sz="3000" b="1" dirty="0">
                <a:solidFill>
                  <a:srgbClr val="000066"/>
                </a:solidFill>
                <a:cs typeface="IrisUPC" pitchFamily="34" charset="-34"/>
              </a:rPr>
              <a:t>สู่สภาวะปกติอย่างต่อเนื่องทีละ</a:t>
            </a:r>
            <a:r>
              <a:rPr lang="th-TH" sz="3000" b="1" dirty="0" err="1">
                <a:solidFill>
                  <a:srgbClr val="000066"/>
                </a:solidFill>
                <a:cs typeface="IrisUPC" pitchFamily="34" charset="-34"/>
              </a:rPr>
              <a:t>น้อยๆ</a:t>
            </a:r>
            <a:r>
              <a:rPr lang="th-TH" sz="3000" b="1" dirty="0">
                <a:solidFill>
                  <a:srgbClr val="000066"/>
                </a:solidFill>
                <a:cs typeface="IrisUPC" pitchFamily="34" charset="-34"/>
              </a:rPr>
              <a:t> </a:t>
            </a:r>
            <a:r>
              <a:rPr lang="en-US" sz="3000" b="1" dirty="0">
                <a:solidFill>
                  <a:srgbClr val="000066"/>
                </a:solidFill>
                <a:cs typeface="IrisUPC" pitchFamily="34" charset="-34"/>
              </a:rPr>
              <a:t> </a:t>
            </a:r>
            <a:r>
              <a:rPr lang="th-TH" sz="3000" b="1" dirty="0">
                <a:solidFill>
                  <a:srgbClr val="000066"/>
                </a:solidFill>
                <a:cs typeface="IrisUPC" pitchFamily="34" charset="-34"/>
              </a:rPr>
              <a:t>ซึ่งจะเป็นการลดความหนักจากการออกกำลังกายทำให้ร่างกายฟื้นตัวจากอาการที่เหน็ดเหนื่อยได้รวดเร็วยิ่งขึ้น และยังช่วยผ่อนคลายความ</a:t>
            </a:r>
          </a:p>
          <a:p>
            <a:r>
              <a:rPr lang="th-TH" sz="3000" b="1" dirty="0">
                <a:solidFill>
                  <a:srgbClr val="000066"/>
                </a:solidFill>
                <a:cs typeface="IrisUPC" pitchFamily="34" charset="-34"/>
              </a:rPr>
              <a:t>เครียด  พร้อมทั้งอาการปวดเมื่อยที่เกิขึ้นกับ</a:t>
            </a:r>
          </a:p>
          <a:p>
            <a:r>
              <a:rPr lang="th-TH" sz="3000" b="1" dirty="0">
                <a:solidFill>
                  <a:srgbClr val="000066"/>
                </a:solidFill>
                <a:cs typeface="IrisUPC" pitchFamily="34" charset="-34"/>
              </a:rPr>
              <a:t>กล้ามเนื้อ ควรใช้เวลาประมาณ 5-10 นาที</a:t>
            </a:r>
            <a:br>
              <a:rPr lang="th-TH" sz="3000" b="1" dirty="0">
                <a:solidFill>
                  <a:srgbClr val="000066"/>
                </a:solidFill>
                <a:cs typeface="IrisUPC" pitchFamily="34" charset="-34"/>
              </a:rPr>
            </a:br>
            <a:endParaRPr lang="th-TH" sz="3000" b="1" dirty="0">
              <a:solidFill>
                <a:srgbClr val="000066"/>
              </a:solidFill>
              <a:cs typeface="IrisUPC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14280" y="298364"/>
            <a:ext cx="6697506" cy="584775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ขั้นตอนที่ 3 การผ่อนคลายกล้ามเนื้อ (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Cool down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)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10481" y="4906018"/>
            <a:ext cx="2151155" cy="1871300"/>
          </a:xfrm>
          <a:prstGeom prst="rect">
            <a:avLst/>
          </a:prstGeom>
        </p:spPr>
      </p:pic>
      <p:pic>
        <p:nvPicPr>
          <p:cNvPr id="3076" name="Picture 4" descr="NY Times: Well Blog on Behan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0" y="1057176"/>
            <a:ext cx="6697507" cy="263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NY Times: Well Blog on Behanc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0" y="3692799"/>
            <a:ext cx="6697508" cy="308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046" y="4972381"/>
            <a:ext cx="2572847" cy="19259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33E3D3-6626-42D2-957A-65B22A033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4756" y="103885"/>
            <a:ext cx="635566" cy="609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CA1B5D-4D5C-426E-89FB-AA9B764995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481" y="80682"/>
            <a:ext cx="3262824" cy="1232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578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81DB509-F8F6-41E5-9329-C7FF960503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766560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285720" y="1289495"/>
            <a:ext cx="4643502" cy="646331"/>
          </a:xfrm>
          <a:prstGeom prst="rect">
            <a:avLst/>
          </a:prstGeom>
          <a:solidFill>
            <a:srgbClr val="FF0066"/>
          </a:solidFill>
          <a:ln w="38100">
            <a:solidFill>
              <a:srgbClr val="FFC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ประโยชน์ของการออกกำลังกาย 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85752" y="2133433"/>
            <a:ext cx="4643470" cy="3600986"/>
          </a:xfrm>
          <a:prstGeom prst="rect">
            <a:avLst/>
          </a:prstGeom>
          <a:solidFill>
            <a:srgbClr val="00B050"/>
          </a:solidFill>
          <a:ln w="381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ด้านร่างกาย</a:t>
            </a:r>
          </a:p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- ร่างกายแข็งแรง เจริญเติบโตสมวัย</a:t>
            </a:r>
          </a:p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- เคลื่อนไหวได้คล่องแคล่วว่องไว</a:t>
            </a:r>
          </a:p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- มีภูมิต้านทานโรค ไม่เจ็บป่วยง่าย</a:t>
            </a:r>
          </a:p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- มีบุคลิกภาพที่ดี</a:t>
            </a:r>
          </a:p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- ระบบ</a:t>
            </a:r>
            <a:r>
              <a:rPr lang="th-TH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ต่างๆ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ในร่างกายทำงานได้</a:t>
            </a:r>
          </a:p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   อย่างเป็นปกติ</a:t>
            </a:r>
            <a:endParaRPr lang="th-TH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Skip Animation by Alexandra Parkinson on Dribbbl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86" y="1180611"/>
            <a:ext cx="6159062" cy="532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สี่เหลี่ยมผืนผ้า 10"/>
          <p:cNvSpPr/>
          <p:nvPr/>
        </p:nvSpPr>
        <p:spPr>
          <a:xfrm>
            <a:off x="285720" y="2123164"/>
            <a:ext cx="4643470" cy="3600986"/>
          </a:xfrm>
          <a:prstGeom prst="rect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ด้านจิตใจ</a:t>
            </a:r>
          </a:p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- สนุกสนาน เพลิดเพลิน</a:t>
            </a:r>
          </a:p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- จิตใจแจ่มใส เบิกบาน</a:t>
            </a:r>
          </a:p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- เป็นการฝึกสมาธิ</a:t>
            </a:r>
          </a:p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- สามารถควบคุมอารมณ์ได้ดี</a:t>
            </a:r>
          </a:p>
          <a:p>
            <a:endParaRPr lang="th-TH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  <a:p>
            <a:endParaRPr lang="th-TH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14" descr="Run Animation by Alexandra Parkinson on Dribbbl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86" y="1174081"/>
            <a:ext cx="6159062" cy="533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สี่เหลี่ยมผืนผ้า 14"/>
          <p:cNvSpPr/>
          <p:nvPr/>
        </p:nvSpPr>
        <p:spPr>
          <a:xfrm>
            <a:off x="285720" y="2112895"/>
            <a:ext cx="4643470" cy="3600986"/>
          </a:xfrm>
          <a:prstGeom prst="rect">
            <a:avLst/>
          </a:prstGeom>
          <a:solidFill>
            <a:srgbClr val="7030A0"/>
          </a:solidFill>
          <a:ln w="381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ด้านสติปัญญา</a:t>
            </a:r>
          </a:p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- ช่วยให้สมองปลอดโปร่ง</a:t>
            </a:r>
          </a:p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- ใช้ความคิดได้ดี</a:t>
            </a:r>
          </a:p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- มีสมาธิในการคิดและทำกิจกรรม</a:t>
            </a:r>
          </a:p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   </a:t>
            </a:r>
            <a:r>
              <a:rPr lang="th-TH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ต่างๆ</a:t>
            </a:r>
            <a:endParaRPr lang="th-TH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  <a:p>
            <a:endParaRPr lang="th-TH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  <a:p>
            <a:endParaRPr lang="th-TH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5"/>
          <a:srcRect t="15556" b="20620"/>
          <a:stretch/>
        </p:blipFill>
        <p:spPr bwMode="auto">
          <a:xfrm>
            <a:off x="5638886" y="1180611"/>
            <a:ext cx="6159062" cy="5324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สี่เหลี่ยมผืนผ้า 15"/>
          <p:cNvSpPr/>
          <p:nvPr/>
        </p:nvSpPr>
        <p:spPr>
          <a:xfrm>
            <a:off x="285720" y="2111637"/>
            <a:ext cx="4643470" cy="3600986"/>
          </a:xfrm>
          <a:prstGeom prst="rect">
            <a:avLst/>
          </a:prstGeom>
          <a:solidFill>
            <a:srgbClr val="002060"/>
          </a:solidFill>
          <a:ln w="381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ด้านสังคม</a:t>
            </a:r>
          </a:p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- ทำให้รู้จักเพื่อนใหม่</a:t>
            </a:r>
          </a:p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- รู้จักการมีน้ำใจนักกีฬา</a:t>
            </a:r>
          </a:p>
          <a:p>
            <a:endParaRPr lang="th-TH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  <a:p>
            <a:endParaRPr lang="th-TH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</a:t>
            </a:r>
          </a:p>
          <a:p>
            <a:endParaRPr lang="th-TH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2" name="Picture 4" descr="Join Our Sports Team - Play Ketter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86" y="1174081"/>
            <a:ext cx="6159062" cy="533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Keeping Healthy Active Rest - Lessons - Blendspac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54" y="1174081"/>
            <a:ext cx="6159094" cy="533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7B95CD-A3FB-422A-9485-B620A5CFDA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-34648"/>
            <a:ext cx="3229683" cy="1232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0CFAF79-F11E-4778-80B6-5BE497D3A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4756" y="103885"/>
            <a:ext cx="635566" cy="609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58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9A16704-F3C9-482F-B6D0-E4745172B5D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A6B41E63-627D-4202-9583-61A1F9A57F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814426"/>
              </p:ext>
            </p:extLst>
          </p:nvPr>
        </p:nvGraphicFramePr>
        <p:xfrm>
          <a:off x="-1" y="0"/>
          <a:ext cx="12192000" cy="68668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" r:id="rId3" imgW="16253640" imgH="9142560" progId="">
                  <p:embed/>
                </p:oleObj>
              </mc:Choice>
              <mc:Fallback>
                <p:oleObj r:id="rId3" imgW="16253640" imgH="9142560" progId="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DD822D85-8F64-4583-B02B-10F9A4F716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" y="0"/>
                        <a:ext cx="12192000" cy="68668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สี่เหลี่ยมผืนผ้า 5"/>
          <p:cNvSpPr/>
          <p:nvPr/>
        </p:nvSpPr>
        <p:spPr>
          <a:xfrm>
            <a:off x="285718" y="185193"/>
            <a:ext cx="4038086" cy="646331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เวลาที่ไม่ควรออกกำลังกาย </a:t>
            </a:r>
          </a:p>
        </p:txBody>
      </p:sp>
      <p:sp>
        <p:nvSpPr>
          <p:cNvPr id="9" name="สี่เหลี่ยมผืนผ้า 6"/>
          <p:cNvSpPr/>
          <p:nvPr/>
        </p:nvSpPr>
        <p:spPr>
          <a:xfrm>
            <a:off x="285768" y="2623000"/>
            <a:ext cx="6641372" cy="2554545"/>
          </a:xfrm>
          <a:prstGeom prst="rect">
            <a:avLst/>
          </a:prstGeom>
          <a:solidFill>
            <a:srgbClr val="FF99FF">
              <a:alpha val="60000"/>
            </a:srgbClr>
          </a:solidFill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FFFF00"/>
                </a:solidFill>
                <a:cs typeface="IrisUPC" pitchFamily="34" charset="-34"/>
              </a:rPr>
              <a:t>3. </a:t>
            </a: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หลังจากกินอาหารอิ่มใหม่ๆ </a:t>
            </a:r>
            <a:r>
              <a:rPr lang="th-TH" sz="3200" b="1" dirty="0">
                <a:solidFill>
                  <a:srgbClr val="000066"/>
                </a:solidFill>
                <a:cs typeface="IrisUPC" pitchFamily="34" charset="-34"/>
              </a:rPr>
              <a:t>เพราะจะทำให้เลือดใน</a:t>
            </a:r>
          </a:p>
          <a:p>
            <a:r>
              <a:rPr lang="th-TH" sz="3200" b="1" dirty="0">
                <a:solidFill>
                  <a:srgbClr val="000066"/>
                </a:solidFill>
                <a:cs typeface="IrisUPC" pitchFamily="34" charset="-34"/>
              </a:rPr>
              <a:t>    ระบบไหลเวียนเลือดถูกแบ่งไปใช้ในการย่อยอาหาร </a:t>
            </a:r>
            <a:endParaRPr lang="en-US" sz="3200" b="1" dirty="0">
              <a:solidFill>
                <a:srgbClr val="000066"/>
              </a:solidFill>
              <a:cs typeface="IrisUPC" pitchFamily="34" charset="-34"/>
            </a:endParaRPr>
          </a:p>
          <a:p>
            <a:r>
              <a:rPr lang="en-US" sz="3200" b="1" dirty="0">
                <a:solidFill>
                  <a:srgbClr val="000066"/>
                </a:solidFill>
                <a:cs typeface="IrisUPC" pitchFamily="34" charset="-34"/>
              </a:rPr>
              <a:t>    </a:t>
            </a:r>
            <a:r>
              <a:rPr lang="th-TH" sz="3200" b="1" dirty="0">
                <a:solidFill>
                  <a:srgbClr val="000066"/>
                </a:solidFill>
                <a:cs typeface="IrisUPC" pitchFamily="34" charset="-34"/>
              </a:rPr>
              <a:t>ฉะนั้น เลือดที่จะไปเลี้ยงกล้ามเนื้อส่วนที่จะใช้ออก</a:t>
            </a:r>
          </a:p>
          <a:p>
            <a:r>
              <a:rPr lang="th-TH" sz="3200" b="1" dirty="0">
                <a:solidFill>
                  <a:srgbClr val="000066"/>
                </a:solidFill>
                <a:cs typeface="IrisUPC" pitchFamily="34" charset="-34"/>
              </a:rPr>
              <a:t>    กำลังกายก็จะลดลง ทำให้กล้ามเนื้อหย่อสมรรถภาพ </a:t>
            </a:r>
            <a:endParaRPr lang="en-US" sz="3200" b="1" dirty="0">
              <a:solidFill>
                <a:srgbClr val="000066"/>
              </a:solidFill>
              <a:cs typeface="IrisUPC" pitchFamily="34" charset="-34"/>
            </a:endParaRPr>
          </a:p>
          <a:p>
            <a:r>
              <a:rPr lang="th-TH" sz="3200" b="1" dirty="0">
                <a:solidFill>
                  <a:srgbClr val="000066"/>
                </a:solidFill>
                <a:cs typeface="IrisUPC" pitchFamily="34" charset="-34"/>
              </a:rPr>
              <a:t>    และเป็นตะคริวได้ง่าย</a:t>
            </a:r>
          </a:p>
        </p:txBody>
      </p:sp>
      <p:sp>
        <p:nvSpPr>
          <p:cNvPr id="10" name="สี่เหลี่ยมผืนผ้า 7"/>
          <p:cNvSpPr/>
          <p:nvPr/>
        </p:nvSpPr>
        <p:spPr>
          <a:xfrm>
            <a:off x="285720" y="967003"/>
            <a:ext cx="6641372" cy="1077218"/>
          </a:xfrm>
          <a:prstGeom prst="rect">
            <a:avLst/>
          </a:prstGeom>
          <a:solidFill>
            <a:srgbClr val="FF99FF">
              <a:alpha val="60000"/>
            </a:srgbClr>
          </a:solidFill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FFFF00"/>
                </a:solidFill>
                <a:cs typeface="IrisUPC" pitchFamily="34" charset="-34"/>
              </a:rPr>
              <a:t>1</a:t>
            </a: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. เจ็บป่วยไม่สบาย </a:t>
            </a:r>
            <a:r>
              <a:rPr lang="th-TH" sz="3200" b="1" dirty="0">
                <a:solidFill>
                  <a:srgbClr val="000066"/>
                </a:solidFill>
                <a:cs typeface="IrisUPC" pitchFamily="34" charset="-34"/>
              </a:rPr>
              <a:t>โดยเฉพาะอย่างยิ่งถ้าเป็นไข้หรือ</a:t>
            </a:r>
          </a:p>
          <a:p>
            <a:r>
              <a:rPr lang="th-TH" sz="3200" b="1" dirty="0">
                <a:solidFill>
                  <a:srgbClr val="000066"/>
                </a:solidFill>
                <a:cs typeface="IrisUPC" pitchFamily="34" charset="-34"/>
              </a:rPr>
              <a:t>    มีอาการอักเสบที่ส่วนใดส่วนหนึ่งของร่างกาย</a:t>
            </a:r>
            <a:endParaRPr lang="th-TH" sz="3200" dirty="0">
              <a:solidFill>
                <a:srgbClr val="000066"/>
              </a:solidFill>
            </a:endParaRPr>
          </a:p>
        </p:txBody>
      </p:sp>
      <p:sp>
        <p:nvSpPr>
          <p:cNvPr id="11" name="สี่เหลี่ยมผืนผ้า 8"/>
          <p:cNvSpPr/>
          <p:nvPr/>
        </p:nvSpPr>
        <p:spPr>
          <a:xfrm>
            <a:off x="285721" y="2037616"/>
            <a:ext cx="6641372" cy="584775"/>
          </a:xfrm>
          <a:prstGeom prst="rect">
            <a:avLst/>
          </a:prstGeom>
          <a:solidFill>
            <a:srgbClr val="FF99FF">
              <a:alpha val="60000"/>
            </a:srgbClr>
          </a:solidFill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FFFF00"/>
                </a:solidFill>
                <a:cs typeface="IrisUPC" pitchFamily="34" charset="-34"/>
              </a:rPr>
              <a:t>2. </a:t>
            </a: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หลังจากฟื้นไข้ใหม่ๆ </a:t>
            </a:r>
            <a:r>
              <a:rPr lang="th-TH" sz="3200" b="1" dirty="0">
                <a:solidFill>
                  <a:srgbClr val="000066"/>
                </a:solidFill>
                <a:cs typeface="IrisUPC" pitchFamily="34" charset="-34"/>
              </a:rPr>
              <a:t>ที่ร่างกายอ่อนเพลียอยู่ </a:t>
            </a:r>
            <a:endParaRPr lang="th-TH" sz="3200" dirty="0">
              <a:solidFill>
                <a:srgbClr val="000066"/>
              </a:solidFill>
            </a:endParaRPr>
          </a:p>
        </p:txBody>
      </p:sp>
      <p:sp>
        <p:nvSpPr>
          <p:cNvPr id="12" name="สี่เหลี่ยมผืนผ้า 10"/>
          <p:cNvSpPr/>
          <p:nvPr/>
        </p:nvSpPr>
        <p:spPr>
          <a:xfrm>
            <a:off x="285719" y="5162484"/>
            <a:ext cx="6641422" cy="1569660"/>
          </a:xfrm>
          <a:prstGeom prst="rect">
            <a:avLst/>
          </a:prstGeom>
          <a:solidFill>
            <a:srgbClr val="FF99FF">
              <a:alpha val="60000"/>
            </a:srgbClr>
          </a:solidFill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FFFF00"/>
                </a:solidFill>
                <a:cs typeface="IrisUPC" pitchFamily="34" charset="-34"/>
              </a:rPr>
              <a:t>4. </a:t>
            </a: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ช่วงอากาศร้อนและอบอ้าวมาก </a:t>
            </a:r>
            <a:r>
              <a:rPr lang="th-TH" sz="3200" b="1" dirty="0">
                <a:solidFill>
                  <a:srgbClr val="000066"/>
                </a:solidFill>
                <a:cs typeface="IrisUPC" pitchFamily="34" charset="-34"/>
              </a:rPr>
              <a:t>เพราะร่างกายจะสูญ</a:t>
            </a:r>
          </a:p>
          <a:p>
            <a:r>
              <a:rPr lang="th-TH" sz="3200" b="1" dirty="0">
                <a:solidFill>
                  <a:srgbClr val="000066"/>
                </a:solidFill>
                <a:cs typeface="IrisUPC" pitchFamily="34" charset="-34"/>
              </a:rPr>
              <a:t>    เสียเหงื่อและน้ำมากกว่าปกติ   จะทำให้ร่างกายอ่อน</a:t>
            </a:r>
          </a:p>
          <a:p>
            <a:r>
              <a:rPr lang="th-TH" sz="3200" b="1" dirty="0">
                <a:solidFill>
                  <a:srgbClr val="000066"/>
                </a:solidFill>
                <a:cs typeface="IrisUPC" pitchFamily="34" charset="-34"/>
              </a:rPr>
              <a:t>    เพลีย เหนื่อยง่าย หรือเป็นลมหมดสติได้  </a:t>
            </a:r>
          </a:p>
        </p:txBody>
      </p:sp>
      <p:pic>
        <p:nvPicPr>
          <p:cNvPr id="1026" name="Picture 2" descr="Premium Vector | Flu cartoon with a sick child character on a pillow and  covered a blanket">
            <a:extLst>
              <a:ext uri="{FF2B5EF4-FFF2-40B4-BE49-F238E27FC236}">
                <a16:creationId xmlns:a16="http://schemas.microsoft.com/office/drawing/2014/main" id="{C93E99BB-FEB2-4967-8B33-419CEA49B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118" y="960081"/>
            <a:ext cx="4915477" cy="577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ผลงาน Sick">
            <a:extLst>
              <a:ext uri="{FF2B5EF4-FFF2-40B4-BE49-F238E27FC236}">
                <a16:creationId xmlns:a16="http://schemas.microsoft.com/office/drawing/2014/main" id="{B199FBD9-F63E-4066-B708-CCA72C173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429" y="967506"/>
            <a:ext cx="4915477" cy="576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D60C8F9-8968-46A9-A2B4-A4974AA1C1C4}"/>
              </a:ext>
            </a:extLst>
          </p:cNvPr>
          <p:cNvSpPr/>
          <p:nvPr/>
        </p:nvSpPr>
        <p:spPr>
          <a:xfrm>
            <a:off x="7031429" y="979735"/>
            <a:ext cx="4915477" cy="576615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8" name="Picture 12" descr="Fat Cartoon clipart - Eating, Child, Illustration, transparent clip art">
            <a:extLst>
              <a:ext uri="{FF2B5EF4-FFF2-40B4-BE49-F238E27FC236}">
                <a16:creationId xmlns:a16="http://schemas.microsoft.com/office/drawing/2014/main" id="{ED5ACE7B-D5DF-4511-BCF4-B469F7ECA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18" b="93235" l="5000" r="96222">
                        <a14:foregroundMark x1="46000" y1="72549" x2="43000" y2="4118"/>
                        <a14:foregroundMark x1="27222" y1="29804" x2="35778" y2="21373"/>
                        <a14:foregroundMark x1="41889" y1="25490" x2="51889" y2="20196"/>
                        <a14:foregroundMark x1="36222" y1="38039" x2="44000" y2="28627"/>
                        <a14:foregroundMark x1="14778" y1="48922" x2="8667" y2="50686"/>
                        <a14:foregroundMark x1="23778" y1="36569" x2="38556" y2="76765"/>
                        <a14:foregroundMark x1="38556" y1="76765" x2="38556" y2="77353"/>
                        <a14:foregroundMark x1="41444" y1="57647" x2="67000" y2="44902"/>
                        <a14:foregroundMark x1="54000" y1="44412" x2="54000" y2="44412"/>
                        <a14:foregroundMark x1="46778" y1="51275" x2="53667" y2="44608"/>
                        <a14:foregroundMark x1="35444" y1="57647" x2="18667" y2="66765"/>
                        <a14:foregroundMark x1="18667" y1="66765" x2="12778" y2="72745"/>
                        <a14:foregroundMark x1="12778" y1="72745" x2="10556" y2="80294"/>
                        <a14:foregroundMark x1="10556" y1="80294" x2="13889" y2="86667"/>
                        <a14:foregroundMark x1="8889" y1="91667" x2="8667" y2="93529"/>
                        <a14:foregroundMark x1="5556" y1="92451" x2="5000" y2="90098"/>
                        <a14:foregroundMark x1="12556" y1="84020" x2="19222" y2="76471"/>
                        <a14:foregroundMark x1="77667" y1="79412" x2="85111" y2="84804"/>
                        <a14:foregroundMark x1="85111" y1="84804" x2="94778" y2="88039"/>
                        <a14:foregroundMark x1="90444" y1="90392" x2="93333" y2="83235"/>
                        <a14:foregroundMark x1="93333" y1="83235" x2="96222" y2="817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770" y="1183788"/>
            <a:ext cx="4163474" cy="5542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Illustration Overweight Boy Exercising Stock Vector (Royalty Free)  103379510 | Shutterstock">
            <a:extLst>
              <a:ext uri="{FF2B5EF4-FFF2-40B4-BE49-F238E27FC236}">
                <a16:creationId xmlns:a16="http://schemas.microsoft.com/office/drawing/2014/main" id="{F9844FBB-E132-4CDF-9E26-1C9FCABD06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43" b="85714" l="1154" r="96538">
                        <a14:foregroundMark x1="33846" y1="15357" x2="38077" y2="6786"/>
                        <a14:foregroundMark x1="38077" y1="6786" x2="38462" y2="4643"/>
                        <a14:foregroundMark x1="12692" y1="40357" x2="6538" y2="62143"/>
                        <a14:foregroundMark x1="4231" y1="63929" x2="1154" y2="64643"/>
                        <a14:foregroundMark x1="15000" y1="69286" x2="8077" y2="86071"/>
                        <a14:foregroundMark x1="5000" y1="84643" x2="15000" y2="85714"/>
                        <a14:foregroundMark x1="15000" y1="85714" x2="17692" y2="85357"/>
                        <a14:foregroundMark x1="64615" y1="73929" x2="73462" y2="79643"/>
                        <a14:foregroundMark x1="73462" y1="79643" x2="81923" y2="79286"/>
                        <a14:foregroundMark x1="77308" y1="84643" x2="83077" y2="76071"/>
                        <a14:foregroundMark x1="83077" y1="76071" x2="83077" y2="75000"/>
                        <a14:foregroundMark x1="89231" y1="59286" x2="96538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488"/>
          <a:stretch/>
        </p:blipFill>
        <p:spPr bwMode="auto">
          <a:xfrm>
            <a:off x="7285770" y="1286656"/>
            <a:ext cx="4453071" cy="5215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remium Vector | Hot weather and summer day tired unhappy man character in  desert cartoon illustration">
            <a:extLst>
              <a:ext uri="{FF2B5EF4-FFF2-40B4-BE49-F238E27FC236}">
                <a16:creationId xmlns:a16="http://schemas.microsoft.com/office/drawing/2014/main" id="{2482842F-EED3-4BCC-9D69-F21246921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739" y="967003"/>
            <a:ext cx="4915477" cy="577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BBC9D4-C351-400C-9EDF-EE009E5D9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4756" y="103885"/>
            <a:ext cx="635566" cy="609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76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9" dur="1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810</TotalTime>
  <Words>748</Words>
  <Application>Microsoft Office PowerPoint</Application>
  <PresentationFormat>Widescreen</PresentationFormat>
  <Paragraphs>90</Paragraphs>
  <Slides>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Cordia New</vt:lpstr>
      <vt:lpstr>IrisUPC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Black Pearl</dc:creator>
  <cp:lastModifiedBy>AnanNujtes</cp:lastModifiedBy>
  <cp:revision>71</cp:revision>
  <dcterms:created xsi:type="dcterms:W3CDTF">2021-08-28T15:37:08Z</dcterms:created>
  <dcterms:modified xsi:type="dcterms:W3CDTF">2024-09-11T09:22:28Z</dcterms:modified>
</cp:coreProperties>
</file>